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03" r:id="rId1"/>
  </p:sldMasterIdLst>
  <p:notesMasterIdLst>
    <p:notesMasterId r:id="rId53"/>
  </p:notesMasterIdLst>
  <p:handoutMasterIdLst>
    <p:handoutMasterId r:id="rId54"/>
  </p:handoutMasterIdLst>
  <p:sldIdLst>
    <p:sldId id="256" r:id="rId2"/>
    <p:sldId id="294" r:id="rId3"/>
    <p:sldId id="257" r:id="rId4"/>
    <p:sldId id="258" r:id="rId5"/>
    <p:sldId id="304" r:id="rId6"/>
    <p:sldId id="303"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301" r:id="rId24"/>
    <p:sldId id="302" r:id="rId25"/>
    <p:sldId id="309" r:id="rId26"/>
    <p:sldId id="292" r:id="rId27"/>
    <p:sldId id="293" r:id="rId28"/>
    <p:sldId id="279" r:id="rId29"/>
    <p:sldId id="280" r:id="rId30"/>
    <p:sldId id="307" r:id="rId31"/>
    <p:sldId id="259" r:id="rId32"/>
    <p:sldId id="260" r:id="rId33"/>
    <p:sldId id="288" r:id="rId34"/>
    <p:sldId id="289" r:id="rId35"/>
    <p:sldId id="281" r:id="rId36"/>
    <p:sldId id="282" r:id="rId37"/>
    <p:sldId id="296" r:id="rId38"/>
    <p:sldId id="283" r:id="rId39"/>
    <p:sldId id="284" r:id="rId40"/>
    <p:sldId id="285" r:id="rId41"/>
    <p:sldId id="297" r:id="rId42"/>
    <p:sldId id="298" r:id="rId43"/>
    <p:sldId id="299" r:id="rId44"/>
    <p:sldId id="300" r:id="rId45"/>
    <p:sldId id="286" r:id="rId46"/>
    <p:sldId id="287" r:id="rId47"/>
    <p:sldId id="290" r:id="rId48"/>
    <p:sldId id="291" r:id="rId49"/>
    <p:sldId id="308" r:id="rId50"/>
    <p:sldId id="305" r:id="rId51"/>
    <p:sldId id="306" r:id="rId52"/>
  </p:sldIdLst>
  <p:sldSz cx="9144000" cy="5143500" type="screen16x9"/>
  <p:notesSz cx="6858000" cy="9144000"/>
  <p:embeddedFontLst>
    <p:embeddedFont>
      <p:font typeface="PT Serif" panose="020B0604020202020204" charset="0"/>
      <p:regular r:id="rId55"/>
      <p:bold r:id="rId56"/>
      <p:italic r:id="rId57"/>
      <p:boldItalic r:id="rId58"/>
    </p:embeddedFont>
    <p:embeddedFont>
      <p:font typeface="Oswald" panose="020B0604020202020204" charset="-52"/>
      <p:regular r:id="rId59"/>
      <p:bold r:id="rId6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1pPr>
    <a:lvl2pPr marR="0" lvl="1"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2pPr>
    <a:lvl3pPr marR="0" lvl="2"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3pPr>
    <a:lvl4pPr marR="0" lvl="3"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4pPr>
    <a:lvl5pPr marR="0" lvl="4"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5pPr>
    <a:lvl6pPr marR="0" lvl="5"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6pPr>
    <a:lvl7pPr marR="0" lvl="6"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7pPr>
    <a:lvl8pPr marR="0" lvl="7"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8pPr>
    <a:lvl9pPr marR="0" lvl="8"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F4A3D39-4975-46BA-BE83-8B02B6239DEE}">
  <a:tblStyle styleId="{BF4A3D39-4975-46BA-BE83-8B02B6239DE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067" autoAdjust="0"/>
  </p:normalViewPr>
  <p:slideViewPr>
    <p:cSldViewPr>
      <p:cViewPr varScale="1">
        <p:scale>
          <a:sx n="145" d="100"/>
          <a:sy n="145" d="100"/>
        </p:scale>
        <p:origin x="624"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1.fntdata"/><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3.fntdata"/><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2.fntdata"/><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5.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914E04-6E2D-4D47-8021-CB28D6DF5A0A}" type="datetimeFigureOut">
              <a:rPr lang="ru-RU" smtClean="0"/>
              <a:t>25.08.2025</a:t>
            </a:fld>
            <a:endParaRPr lang="ru-RU"/>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5CE818-D167-46BF-9B27-CEBD5C8A085A}" type="slidenum">
              <a:rPr lang="ru-RU" smtClean="0"/>
              <a:t>‹#›</a:t>
            </a:fld>
            <a:endParaRPr lang="ru-RU"/>
          </a:p>
        </p:txBody>
      </p:sp>
    </p:spTree>
    <p:extLst>
      <p:ext uri="{BB962C8B-B14F-4D97-AF65-F5344CB8AC3E}">
        <p14:creationId xmlns:p14="http://schemas.microsoft.com/office/powerpoint/2010/main" val="41604213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1pPr>
    <a:lvl2pPr marR="0" lvl="1"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2pPr>
    <a:lvl3pPr marR="0" lvl="2"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3pPr>
    <a:lvl4pPr marR="0" lvl="3"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4pPr>
    <a:lvl5pPr marR="0" lvl="4"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5pPr>
    <a:lvl6pPr marR="0" lvl="5"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6pPr>
    <a:lvl7pPr marR="0" lvl="6"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7pPr>
    <a:lvl8pPr marR="0" lvl="7"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8pPr>
    <a:lvl9pPr marR="0" lvl="8"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e658c09197_2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0" name="Google Shape;90;ge658c09197_2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e7172d09a8_1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3" name="Google Shape;153;ge7172d09a8_1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e7172d09a8_1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0" name="Google Shape;160;ge7172d09a8_1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e7172d09a8_1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7" name="Google Shape;167;ge7172d09a8_1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e7172d09a8_1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74" name="Google Shape;174;ge7172d09a8_1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e7172d09a8_1_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81" name="Google Shape;181;ge7172d09a8_1_1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e7172d09a8_1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88" name="Google Shape;188;ge7172d09a8_1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e7172d09a8_1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95" name="Google Shape;195;ge7172d09a8_1_1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e7172d09a8_1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02" name="Google Shape;202;ge7172d09a8_1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e7172d09a8_1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09" name="Google Shape;209;ge7172d09a8_1_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e7172d09a8_1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16" name="Google Shape;216;ge7172d09a8_1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e658c09197_0_1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7" name="Google Shape;97;ge658c09197_0_1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7172d09a8_1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23" name="Google Shape;223;ge7172d09a8_1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e7172d09a8_1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ge7172d09a8_1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7172d09a8_1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3" name="Google Shape;223;ge7172d09a8_1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35567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e7172d09a8_1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6" name="Google Shape;216;ge7172d09a8_1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718458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e7172d09a8_1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ge7172d09a8_1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65299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7172d09a8_1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3" name="Google Shape;223;ge7172d09a8_1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528102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e7172d09a8_1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6" name="Google Shape;216;ge7172d09a8_1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79122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e7172d09a8_1_2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ge7172d09a8_1_2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e7172d09a8_1_2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 name="Google Shape;259;ge7172d09a8_1_2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e7172d09a8_1_2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 name="Google Shape;259;ge7172d09a8_1_2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6147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e658c09197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04" name="Google Shape;104;ge658c09197_0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e658c09197_0_1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1" name="Google Shape;111;ge658c09197_0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e658c09197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8" name="Google Shape;118;ge658c09197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g1475595ef3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14" name="Google Shape;314;g1475595ef3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g1475595ef30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21" name="Google Shape;321;g1475595ef30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e7822b8652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e7822b8652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e7172d09a8_1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2" name="Google Shape;272;ge7172d09a8_1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e7172d09a8_1_2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9" name="Google Shape;279;ge7172d09a8_1_2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382878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e7172d09a8_1_2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9" name="Google Shape;279;ge7172d09a8_1_2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e7172d09a8_1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86" name="Google Shape;286;ge7172d09a8_1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e7172d09a8_1_3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93" name="Google Shape;293;ge7172d09a8_1_3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e658c09197_0_1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1" name="Google Shape;111;ge658c09197_0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64542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e7172d09a8_1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2" name="Google Shape;272;ge7172d09a8_1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107973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e7172d09a8_1_2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9" name="Google Shape;279;ge7172d09a8_1_2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828761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e7172d09a8_1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2" name="Google Shape;272;ge7172d09a8_1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60273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e7172d09a8_1_2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9" name="Google Shape;279;ge7172d09a8_1_2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0759084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e7172d09a8_1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0" name="Google Shape;300;ge7172d09a8_1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e7172d09a8_1_3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7" name="Google Shape;307;ge7172d09a8_1_3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e7172d09a8_1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0" name="Google Shape;300;ge7172d09a8_1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690005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e7172d09a8_1_3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7" name="Google Shape;307;ge7172d09a8_1_3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308542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e7172d09a8_1_3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7" name="Google Shape;307;ge7172d09a8_1_3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79443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e7172d09a8_1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3" name="Google Shape;153;ge7172d09a8_1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27823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e658c09197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8" name="Google Shape;118;ge658c09197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5121258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e7172d09a8_1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0" name="Google Shape;160;ge7172d09a8_1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60137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e658c09197_0_2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5" name="Google Shape;125;ge658c09197_0_2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e658c09197_0_2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2" name="Google Shape;132;ge658c09197_0_2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e7172d09a8_1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9" name="Google Shape;139;ge7172d09a8_1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e7172d09a8_1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46" name="Google Shape;146;ge7172d09a8_1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1803400"/>
            <a:ext cx="5825202" cy="1234727"/>
          </a:xfrm>
        </p:spPr>
        <p:txBody>
          <a:bodyPr anchor="b">
            <a:noAutofit/>
          </a:bodyPr>
          <a:lstStyle>
            <a:lvl1pPr algn="r">
              <a:defRPr sz="405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8/25/2025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28780957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2552700"/>
          </a:xfrm>
        </p:spPr>
        <p:txBody>
          <a:bodyPr anchor="ctr">
            <a:normAutofit/>
          </a:bodyPr>
          <a:lstStyle>
            <a:lvl1pPr algn="l">
              <a:defRPr sz="3300" b="0" cap="none"/>
            </a:lvl1pPr>
          </a:lstStyle>
          <a:p>
            <a:r>
              <a:rPr lang="ru-RU"/>
              <a:t>Образец заголовка</a:t>
            </a:r>
            <a:endParaRPr lang="en-US" dirty="0"/>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8/25/2025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02739475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8/25/2025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
        <p:nvSpPr>
          <p:cNvPr id="20" name="TextBox 19"/>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smtClean="0">
                <a:ln w="3175" cmpd="sng">
                  <a:noFill/>
                </a:ln>
                <a:solidFill>
                  <a:schemeClr val="accent1">
                    <a:lumMod val="60000"/>
                    <a:lumOff val="40000"/>
                  </a:schemeClr>
                </a:solidFill>
                <a:effectLst/>
                <a:latin typeface="Oswald" panose="020B0604020202020204" charset="-52"/>
              </a:rPr>
              <a:t>«</a:t>
            </a:r>
            <a:endParaRPr lang="en-US" sz="6000" baseline="0" dirty="0">
              <a:ln w="3175" cmpd="sng">
                <a:noFill/>
              </a:ln>
              <a:solidFill>
                <a:schemeClr val="accent1">
                  <a:lumMod val="60000"/>
                  <a:lumOff val="40000"/>
                </a:schemeClr>
              </a:solidFill>
              <a:effectLst/>
              <a:latin typeface="Oswald" panose="020B0604020202020204" charset="-52"/>
            </a:endParaRPr>
          </a:p>
        </p:txBody>
      </p:sp>
      <p:sp>
        <p:nvSpPr>
          <p:cNvPr id="22" name="TextBox 21"/>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smtClean="0">
                <a:ln w="3175" cmpd="sng">
                  <a:noFill/>
                </a:ln>
                <a:solidFill>
                  <a:schemeClr val="accent1">
                    <a:lumMod val="60000"/>
                    <a:lumOff val="40000"/>
                  </a:schemeClr>
                </a:solidFill>
                <a:latin typeface="Oswald" panose="020B0604020202020204" charset="-52"/>
              </a:rPr>
              <a:t>«</a:t>
            </a:r>
            <a:endParaRPr lang="en-US" sz="1050" dirty="0">
              <a:solidFill>
                <a:schemeClr val="accent1">
                  <a:lumMod val="60000"/>
                  <a:lumOff val="40000"/>
                </a:schemeClr>
              </a:solidFill>
              <a:latin typeface="Oswald" panose="020B0604020202020204" charset="-52"/>
            </a:endParaRPr>
          </a:p>
        </p:txBody>
      </p:sp>
    </p:spTree>
    <p:extLst>
      <p:ext uri="{BB962C8B-B14F-4D97-AF65-F5344CB8AC3E}">
        <p14:creationId xmlns:p14="http://schemas.microsoft.com/office/powerpoint/2010/main" val="400898613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508001" y="1448991"/>
            <a:ext cx="6447501" cy="1946595"/>
          </a:xfrm>
        </p:spPr>
        <p:txBody>
          <a:bodyPr anchor="b">
            <a:normAutofit/>
          </a:bodyPr>
          <a:lstStyle>
            <a:lvl1pPr algn="l">
              <a:defRPr sz="3300" b="0" cap="none"/>
            </a:lvl1pPr>
          </a:lstStyle>
          <a:p>
            <a:r>
              <a:rPr lang="ru-RU"/>
              <a:t>Образец заголовка</a:t>
            </a:r>
            <a:endParaRPr lang="en-US" dirty="0"/>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8/25/2025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46798857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8/25/2025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smtClean="0">
                <a:ln w="3175" cmpd="sng">
                  <a:noFill/>
                </a:ln>
                <a:solidFill>
                  <a:schemeClr val="accent1">
                    <a:lumMod val="60000"/>
                    <a:lumOff val="40000"/>
                  </a:schemeClr>
                </a:solidFill>
                <a:effectLst/>
                <a:latin typeface="Oswald" panose="020B0604020202020204" charset="-52"/>
              </a:rPr>
              <a:t>«</a:t>
            </a:r>
            <a:endParaRPr lang="en-US" sz="6000" baseline="0" dirty="0">
              <a:ln w="3175" cmpd="sng">
                <a:noFill/>
              </a:ln>
              <a:solidFill>
                <a:schemeClr val="accent1">
                  <a:lumMod val="60000"/>
                  <a:lumOff val="40000"/>
                </a:schemeClr>
              </a:solidFill>
              <a:effectLst/>
              <a:latin typeface="Oswald" panose="020B0604020202020204" charset="-52"/>
            </a:endParaRP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smtClean="0">
                <a:ln w="3175" cmpd="sng">
                  <a:noFill/>
                </a:ln>
                <a:solidFill>
                  <a:schemeClr val="accent1">
                    <a:lumMod val="60000"/>
                    <a:lumOff val="40000"/>
                  </a:schemeClr>
                </a:solidFill>
                <a:effectLst/>
                <a:latin typeface="Oswald" panose="020B0604020202020204" charset="-52"/>
              </a:rPr>
              <a:t>«</a:t>
            </a:r>
            <a:endParaRPr lang="en-US" sz="6000" baseline="0" dirty="0">
              <a:ln w="3175" cmpd="sng">
                <a:noFill/>
              </a:ln>
              <a:solidFill>
                <a:schemeClr val="accent1">
                  <a:lumMod val="60000"/>
                  <a:lumOff val="40000"/>
                </a:schemeClr>
              </a:solidFill>
              <a:effectLst/>
              <a:latin typeface="Oswald" panose="020B0604020202020204" charset="-52"/>
            </a:endParaRPr>
          </a:p>
        </p:txBody>
      </p:sp>
    </p:spTree>
    <p:extLst>
      <p:ext uri="{BB962C8B-B14F-4D97-AF65-F5344CB8AC3E}">
        <p14:creationId xmlns:p14="http://schemas.microsoft.com/office/powerpoint/2010/main" val="374241249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514350" y="457200"/>
            <a:ext cx="6441152" cy="2266950"/>
          </a:xfrm>
        </p:spPr>
        <p:txBody>
          <a:bodyPr anchor="ctr">
            <a:normAutofit/>
          </a:bodyPr>
          <a:lstStyle>
            <a:lvl1pPr algn="l">
              <a:defRPr sz="33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8/25/2025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142102478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8/25/2025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120410755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457200"/>
            <a:ext cx="978557" cy="3938588"/>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508001" y="457200"/>
            <a:ext cx="5295113" cy="393858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8/25/2025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106029507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491529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nchor="b"/>
          <a:lstStyle>
            <a:lvl1pPr algn="l">
              <a:defRPr sz="3000" b="0" cap="none"/>
            </a:lvl1pPr>
          </a:lstStyle>
          <a:p>
            <a:r>
              <a:rPr lang="ru-RU"/>
              <a:t>Образец заголовка</a:t>
            </a:r>
            <a:endParaRPr lang="en-US" dirty="0"/>
          </a:p>
        </p:txBody>
      </p:sp>
      <p:sp>
        <p:nvSpPr>
          <p:cNvPr id="3" name="Text Placeholder 2"/>
          <p:cNvSpPr>
            <a:spLocks noGrp="1"/>
          </p:cNvSpPr>
          <p:nvPr>
            <p:ph type="body" idx="1"/>
          </p:nvPr>
        </p:nvSpPr>
        <p:spPr>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34E6425-0181-43F2-84FC-787E803FD2F8}" type="datetimeFigureOut">
              <a:rPr lang="en-US" smtClean="0"/>
              <a:t>8/25/2025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23716352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508001" y="1620442"/>
            <a:ext cx="3138026" cy="291057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17477" y="1620442"/>
            <a:ext cx="3138026" cy="291058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8/25/2025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46858990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506809"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506809" y="2052934"/>
            <a:ext cx="3139217" cy="2478088"/>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3816288" y="2052934"/>
            <a:ext cx="3139213" cy="2478088"/>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8/25/2025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425441627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9906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8/25/2025</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4193058309"/>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8/25/2025</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88400771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8001" y="1123953"/>
            <a:ext cx="2890896" cy="958850"/>
          </a:xfrm>
        </p:spPr>
        <p:txBody>
          <a:bodyPr anchor="b">
            <a:normAutofit/>
          </a:bodyPr>
          <a:lstStyle>
            <a:lvl1pPr>
              <a:defRPr sz="1500"/>
            </a:lvl1pPr>
          </a:lstStyle>
          <a:p>
            <a:r>
              <a:rPr lang="ru-RU"/>
              <a:t>Образец заголовка</a:t>
            </a:r>
            <a:endParaRPr lang="en-US" dirty="0"/>
          </a:p>
        </p:txBody>
      </p:sp>
      <p:sp>
        <p:nvSpPr>
          <p:cNvPr id="3" name="Content Placeholder 2"/>
          <p:cNvSpPr>
            <a:spLocks noGrp="1"/>
          </p:cNvSpPr>
          <p:nvPr>
            <p:ph idx="1"/>
          </p:nvPr>
        </p:nvSpPr>
        <p:spPr>
          <a:xfrm>
            <a:off x="3570346" y="386193"/>
            <a:ext cx="3385156" cy="4144828"/>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08001" y="2082802"/>
            <a:ext cx="2890896" cy="1938337"/>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76E86A4C-8E40-4F87-A4F0-01A0687C5742}" type="datetimeFigureOut">
              <a:rPr lang="en-US" smtClean="0"/>
              <a:t>8/25/2025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7743692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8001" y="3600450"/>
            <a:ext cx="6447500" cy="425054"/>
          </a:xfrm>
        </p:spPr>
        <p:txBody>
          <a:bodyPr anchor="b">
            <a:normAutofit/>
          </a:bodyPr>
          <a:lstStyle>
            <a:lvl1pPr algn="l">
              <a:defRPr sz="18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u-RU"/>
              <a:t>Вставка рисунка</a:t>
            </a:r>
            <a:endParaRPr lang="en-US" dirty="0"/>
          </a:p>
        </p:txBody>
      </p:sp>
      <p:sp>
        <p:nvSpPr>
          <p:cNvPr id="4" name="Text Placeholder 3"/>
          <p:cNvSpPr>
            <a:spLocks noGrp="1"/>
          </p:cNvSpPr>
          <p:nvPr>
            <p:ph type="body" sz="half" idx="2"/>
          </p:nvPr>
        </p:nvSpPr>
        <p:spPr>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5" name="Date Placeholder 4"/>
          <p:cNvSpPr>
            <a:spLocks noGrp="1"/>
          </p:cNvSpPr>
          <p:nvPr>
            <p:ph type="dt" sz="half" idx="10"/>
          </p:nvPr>
        </p:nvSpPr>
        <p:spPr/>
        <p:txBody>
          <a:bodyPr/>
          <a:lstStyle/>
          <a:p>
            <a:fld id="{35E72C73-2D91-4E12-BA25-F0AA0C03599B}" type="datetimeFigureOut">
              <a:rPr lang="en-US" smtClean="0"/>
              <a:t>8/25/2025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428039846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ADFE4">
                <a:alpha val="60000"/>
              </a:srgbClr>
            </a:gs>
            <a:gs pos="100000">
              <a:srgbClr val="F3F3F3"/>
            </a:gs>
          </a:gsLst>
          <a:lin ang="5400012" scaled="0"/>
          <a:tileRect/>
        </a:gradFill>
        <a:effectLst/>
      </p:bgPr>
    </p:bg>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457200"/>
            <a:ext cx="6447501" cy="9906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508001" y="1620442"/>
            <a:ext cx="6447501" cy="291058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3850" y="4531022"/>
            <a:ext cx="683954" cy="273844"/>
          </a:xfrm>
          <a:prstGeom prst="rect">
            <a:avLst/>
          </a:prstGeom>
        </p:spPr>
        <p:txBody>
          <a:bodyPr vert="horz" lIns="91440" tIns="45720" rIns="91440" bIns="45720" rtlCol="0" anchor="ctr"/>
          <a:lstStyle>
            <a:lvl1pPr algn="r">
              <a:defRPr sz="675">
                <a:solidFill>
                  <a:schemeClr val="tx1">
                    <a:tint val="75000"/>
                  </a:schemeClr>
                </a:solidFill>
              </a:defRPr>
            </a:lvl1pPr>
          </a:lstStyle>
          <a:p>
            <a:fld id="{2BE451C3-0FF4-47C4-B829-773ADF60F88C}" type="datetimeFigureOut">
              <a:rPr lang="en-US" smtClean="0"/>
              <a:t>8/25/2025</a:t>
            </a:fld>
            <a:endParaRPr lang="en-US" dirty="0"/>
          </a:p>
        </p:txBody>
      </p:sp>
      <p:sp>
        <p:nvSpPr>
          <p:cNvPr id="5" name="Footer Placeholder 4"/>
          <p:cNvSpPr>
            <a:spLocks noGrp="1"/>
          </p:cNvSpPr>
          <p:nvPr>
            <p:ph type="ftr" sz="quarter" idx="3"/>
          </p:nvPr>
        </p:nvSpPr>
        <p:spPr>
          <a:xfrm>
            <a:off x="508001" y="4531022"/>
            <a:ext cx="4723209" cy="273844"/>
          </a:xfrm>
          <a:prstGeom prst="rect">
            <a:avLst/>
          </a:prstGeom>
        </p:spPr>
        <p:txBody>
          <a:bodyPr vert="horz" lIns="91440" tIns="45720" rIns="91440" bIns="45720" rtlCol="0" anchor="ctr"/>
          <a:lstStyle>
            <a:lvl1pPr algn="l">
              <a:defRPr sz="675">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6442998" y="4531022"/>
            <a:ext cx="512504" cy="273844"/>
          </a:xfrm>
          <a:prstGeom prst="rect">
            <a:avLst/>
          </a:prstGeom>
        </p:spPr>
        <p:txBody>
          <a:bodyPr vert="horz" lIns="91440" tIns="45720" rIns="91440" bIns="45720" rtlCol="0" anchor="ctr"/>
          <a:lstStyle>
            <a:lvl1pPr algn="r">
              <a:defRPr sz="675">
                <a:solidFill>
                  <a:schemeClr val="accent1"/>
                </a:solidFill>
              </a:defRPr>
            </a:lvl1p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937114742"/>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 id="2147483718" r:id="rId15"/>
    <p:sldLayoutId id="2147483719" r:id="rId16"/>
  </p:sldLayoutIdLst>
  <p:hf sldNum="0" hdr="0" ftr="0" dt="0"/>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Oswald" panose="020B0604020202020204" charset="-5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Oswald" panose="020B0604020202020204" charset="-5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Oswald" panose="020B0604020202020204" charset="-5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ADFE4">
                <a:alpha val="60000"/>
              </a:srgbClr>
            </a:gs>
            <a:gs pos="100000">
              <a:srgbClr val="F3F3F3"/>
            </a:gs>
          </a:gsLst>
          <a:lin ang="5400012" scaled="0"/>
        </a:gradFill>
        <a:effectLst/>
      </p:bgPr>
    </p:bg>
    <p:spTree>
      <p:nvGrpSpPr>
        <p:cNvPr id="1" name="Shape 91"/>
        <p:cNvGrpSpPr/>
        <p:nvPr/>
      </p:nvGrpSpPr>
      <p:grpSpPr>
        <a:xfrm>
          <a:off x="0" y="0"/>
          <a:ext cx="0" cy="0"/>
          <a:chOff x="0" y="0"/>
          <a:chExt cx="0" cy="0"/>
        </a:xfrm>
      </p:grpSpPr>
      <p:sp>
        <p:nvSpPr>
          <p:cNvPr id="92" name="Google Shape;92;p14"/>
          <p:cNvSpPr txBox="1">
            <a:spLocks noGrp="1"/>
          </p:cNvSpPr>
          <p:nvPr>
            <p:ph type="ctrTitle"/>
          </p:nvPr>
        </p:nvSpPr>
        <p:spPr>
          <a:xfrm>
            <a:off x="460600" y="527050"/>
            <a:ext cx="8452200" cy="707700"/>
          </a:xfrm>
          <a:prstGeom prst="rect">
            <a:avLst/>
          </a:prstGeom>
          <a:noFill/>
          <a:ln>
            <a:noFill/>
          </a:ln>
        </p:spPr>
        <p:txBody>
          <a:bodyPr spcFirstLastPara="1" wrap="square" lIns="68575" tIns="34275" rIns="68575" bIns="34275" anchor="ctr" anchorCtr="0">
            <a:noAutofit/>
          </a:bodyPr>
          <a:lstStyle/>
          <a:p>
            <a:pPr lvl="0" algn="ctr">
              <a:spcBef>
                <a:spcPts val="0"/>
              </a:spcBef>
              <a:buClr>
                <a:srgbClr val="000000"/>
              </a:buClr>
            </a:pPr>
            <a:r>
              <a:rPr lang="ru-RU" sz="2000" dirty="0" smtClean="0">
                <a:solidFill>
                  <a:schemeClr val="accent2">
                    <a:lumMod val="50000"/>
                  </a:schemeClr>
                </a:solidFill>
                <a:latin typeface="Oswald" panose="020B0604020202020204" charset="-52"/>
                <a:ea typeface="Oswald"/>
                <a:cs typeface="Oswald"/>
                <a:sym typeface="Oswald"/>
              </a:rPr>
              <a:t>Государственная информационная система «Единая </a:t>
            </a:r>
            <a:r>
              <a:rPr lang="ru-RU" sz="2000" dirty="0">
                <a:solidFill>
                  <a:schemeClr val="accent2">
                    <a:lumMod val="50000"/>
                  </a:schemeClr>
                </a:solidFill>
                <a:latin typeface="Oswald" panose="020B0604020202020204" charset="-52"/>
                <a:ea typeface="Oswald"/>
                <a:cs typeface="Oswald"/>
                <a:sym typeface="Oswald"/>
              </a:rPr>
              <a:t>централизованная цифровая платформа в социальной </a:t>
            </a:r>
            <a:r>
              <a:rPr lang="ru-RU" sz="2000" dirty="0" smtClean="0">
                <a:solidFill>
                  <a:schemeClr val="accent2">
                    <a:lumMod val="50000"/>
                  </a:schemeClr>
                </a:solidFill>
                <a:latin typeface="Oswald" panose="020B0604020202020204" charset="-52"/>
                <a:ea typeface="Oswald"/>
                <a:cs typeface="Oswald"/>
                <a:sym typeface="Oswald"/>
              </a:rPr>
              <a:t>сфере» </a:t>
            </a:r>
            <a:r>
              <a:rPr lang="ru" sz="2000" b="0" dirty="0" smtClean="0">
                <a:solidFill>
                  <a:schemeClr val="accent2">
                    <a:lumMod val="50000"/>
                  </a:schemeClr>
                </a:solidFill>
                <a:latin typeface="Oswald" panose="020B0604020202020204" charset="-52"/>
                <a:ea typeface="Oswald"/>
                <a:cs typeface="Oswald"/>
                <a:sym typeface="Oswald"/>
              </a:rPr>
              <a:t>(</a:t>
            </a:r>
            <a:r>
              <a:rPr lang="ru-RU" sz="2000" dirty="0">
                <a:solidFill>
                  <a:schemeClr val="accent2">
                    <a:lumMod val="50000"/>
                  </a:schemeClr>
                </a:solidFill>
                <a:latin typeface="Oswald" panose="020B0604020202020204" charset="-52"/>
                <a:ea typeface="Oswald"/>
                <a:cs typeface="Oswald"/>
                <a:sym typeface="Oswald"/>
              </a:rPr>
              <a:t>ГИС </a:t>
            </a:r>
            <a:r>
              <a:rPr lang="ru-RU" sz="2000" dirty="0" smtClean="0">
                <a:solidFill>
                  <a:schemeClr val="accent2">
                    <a:lumMod val="50000"/>
                  </a:schemeClr>
                </a:solidFill>
                <a:latin typeface="Oswald" panose="020B0604020202020204" charset="-52"/>
                <a:ea typeface="Oswald"/>
                <a:cs typeface="Oswald"/>
                <a:sym typeface="Oswald"/>
              </a:rPr>
              <a:t>ЕЦЦП в </a:t>
            </a:r>
            <a:r>
              <a:rPr lang="ru-RU" sz="2000" dirty="0">
                <a:solidFill>
                  <a:schemeClr val="accent2">
                    <a:lumMod val="50000"/>
                  </a:schemeClr>
                </a:solidFill>
                <a:latin typeface="Oswald" panose="020B0604020202020204" charset="-52"/>
                <a:ea typeface="Oswald"/>
                <a:cs typeface="Oswald"/>
                <a:sym typeface="Oswald"/>
              </a:rPr>
              <a:t>социальной </a:t>
            </a:r>
            <a:r>
              <a:rPr lang="ru-RU" sz="2000" dirty="0" smtClean="0">
                <a:solidFill>
                  <a:schemeClr val="accent2">
                    <a:lumMod val="50000"/>
                  </a:schemeClr>
                </a:solidFill>
                <a:latin typeface="Oswald" panose="020B0604020202020204" charset="-52"/>
                <a:ea typeface="Oswald"/>
                <a:cs typeface="Oswald"/>
                <a:sym typeface="Oswald"/>
              </a:rPr>
              <a:t>сфере</a:t>
            </a:r>
            <a:r>
              <a:rPr lang="ru" sz="2000" b="0" dirty="0" smtClean="0">
                <a:solidFill>
                  <a:schemeClr val="accent2">
                    <a:lumMod val="50000"/>
                  </a:schemeClr>
                </a:solidFill>
                <a:latin typeface="Oswald" panose="020B0604020202020204" charset="-52"/>
                <a:ea typeface="Oswald"/>
                <a:cs typeface="Oswald"/>
                <a:sym typeface="Oswald"/>
              </a:rPr>
              <a:t>)</a:t>
            </a:r>
            <a:endParaRPr sz="2400" dirty="0">
              <a:solidFill>
                <a:schemeClr val="accent2">
                  <a:lumMod val="50000"/>
                </a:schemeClr>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93" name="Google Shape;93;p14"/>
          <p:cNvSpPr/>
          <p:nvPr/>
        </p:nvSpPr>
        <p:spPr>
          <a:xfrm>
            <a:off x="590234" y="1549267"/>
            <a:ext cx="7843516" cy="2084643"/>
          </a:xfrm>
          <a:prstGeom prst="rect">
            <a:avLst/>
          </a:prstGeom>
          <a:noFill/>
          <a:ln>
            <a:noFill/>
          </a:ln>
        </p:spPr>
        <p:txBody>
          <a:bodyPr spcFirstLastPara="1" wrap="square" lIns="68575" tIns="34275" rIns="68575" bIns="34275" anchor="ctr" anchorCtr="0">
            <a:noAutofit/>
          </a:bodyPr>
          <a:lstStyle/>
          <a:p>
            <a:pPr algn="ctr"/>
            <a:r>
              <a:rPr lang="ru-RU" sz="1200" dirty="0">
                <a:solidFill>
                  <a:srgbClr val="434343"/>
                </a:solidFill>
                <a:latin typeface="Oswald" panose="020B0604020202020204" charset="-52"/>
                <a:ea typeface="Oswald"/>
                <a:cs typeface="Oswald"/>
                <a:sym typeface="Oswald"/>
              </a:rPr>
              <a:t>Информационный стандарт для организации просветительской работы с участниками образовательных отношений</a:t>
            </a:r>
          </a:p>
          <a:p>
            <a:pPr algn="ctr"/>
            <a:endParaRPr lang="ru-RU" sz="2000" dirty="0">
              <a:solidFill>
                <a:srgbClr val="434343"/>
              </a:solidFill>
              <a:latin typeface="Oswald" panose="020B0604020202020204" charset="-52"/>
              <a:ea typeface="Oswald"/>
              <a:cs typeface="Oswald"/>
              <a:sym typeface="Oswald"/>
            </a:endParaRPr>
          </a:p>
          <a:p>
            <a:pPr marL="0" marR="0" lvl="0" indent="0" algn="ctr" rtl="0">
              <a:spcBef>
                <a:spcPts val="0"/>
              </a:spcBef>
              <a:spcAft>
                <a:spcPts val="0"/>
              </a:spcAft>
              <a:buNone/>
            </a:pPr>
            <a:r>
              <a:rPr lang="ru" sz="2000" dirty="0">
                <a:latin typeface="Oswald" panose="020B0604020202020204" charset="-52"/>
                <a:ea typeface="Oswald"/>
                <a:cs typeface="Oswald"/>
                <a:sym typeface="Oswald"/>
              </a:rPr>
              <a:t>О</a:t>
            </a:r>
            <a:r>
              <a:rPr lang="ru" sz="2000" i="0" u="none" strike="noStrike" cap="none" dirty="0">
                <a:latin typeface="Oswald" panose="020B0604020202020204" charset="-52"/>
                <a:ea typeface="Oswald"/>
                <a:cs typeface="Oswald"/>
                <a:sym typeface="Oswald"/>
              </a:rPr>
              <a:t>снования, </a:t>
            </a:r>
            <a:r>
              <a:rPr lang="ru" sz="2000" dirty="0">
                <a:latin typeface="Oswald" panose="020B0604020202020204" charset="-52"/>
                <a:ea typeface="Oswald"/>
                <a:cs typeface="Oswald"/>
                <a:sym typeface="Oswald"/>
              </a:rPr>
              <a:t>порядок и </a:t>
            </a:r>
            <a:r>
              <a:rPr lang="ru" sz="2000" i="0" u="none" strike="noStrike" cap="none" dirty="0">
                <a:latin typeface="Oswald" panose="020B0604020202020204" charset="-52"/>
                <a:ea typeface="Oswald"/>
                <a:cs typeface="Oswald"/>
                <a:sym typeface="Oswald"/>
              </a:rPr>
              <a:t>форм</a:t>
            </a:r>
            <a:r>
              <a:rPr lang="ru" sz="2000" dirty="0">
                <a:latin typeface="Oswald" panose="020B0604020202020204" charset="-52"/>
                <a:ea typeface="Oswald"/>
                <a:cs typeface="Oswald"/>
                <a:sym typeface="Oswald"/>
              </a:rPr>
              <a:t>ы</a:t>
            </a:r>
            <a:r>
              <a:rPr lang="ru" sz="2000" i="0" u="none" strike="noStrike" cap="none" dirty="0">
                <a:latin typeface="Oswald" panose="020B0604020202020204" charset="-52"/>
                <a:ea typeface="Oswald"/>
                <a:cs typeface="Oswald"/>
                <a:sym typeface="Oswald"/>
              </a:rPr>
              <a:t> предоставления мер социальной защиты (поддержки) </a:t>
            </a:r>
            <a:r>
              <a:rPr lang="ru" sz="2000" dirty="0">
                <a:latin typeface="Oswald" panose="020B0604020202020204" charset="-52"/>
                <a:ea typeface="Oswald"/>
                <a:cs typeface="Oswald"/>
                <a:sym typeface="Oswald"/>
              </a:rPr>
              <a:t>в </a:t>
            </a:r>
            <a:r>
              <a:rPr lang="ru" sz="2000" i="0" u="none" strike="noStrike" cap="none" dirty="0">
                <a:latin typeface="Oswald" panose="020B0604020202020204" charset="-52"/>
                <a:ea typeface="Oswald"/>
                <a:cs typeface="Oswald"/>
                <a:sym typeface="Oswald"/>
              </a:rPr>
              <a:t>организациях сферы образования </a:t>
            </a:r>
            <a:r>
              <a:rPr lang="ru" sz="2000" i="0" u="none" strike="noStrike" cap="none" dirty="0" smtClean="0">
                <a:latin typeface="Oswald" panose="020B0604020202020204" charset="-52"/>
                <a:ea typeface="Oswald"/>
                <a:cs typeface="Oswald"/>
                <a:sym typeface="Oswald"/>
              </a:rPr>
              <a:t>Свердловской </a:t>
            </a:r>
            <a:r>
              <a:rPr lang="ru" sz="2000" i="0" u="none" strike="noStrike" cap="none" dirty="0">
                <a:latin typeface="Oswald" panose="020B0604020202020204" charset="-52"/>
                <a:ea typeface="Oswald"/>
                <a:cs typeface="Oswald"/>
                <a:sym typeface="Oswald"/>
              </a:rPr>
              <a:t>области</a:t>
            </a:r>
            <a:endParaRPr sz="2000" i="0" u="none" strike="noStrike" cap="none" dirty="0">
              <a:latin typeface="Oswald" panose="020B0604020202020204" charset="-52"/>
              <a:ea typeface="Oswald"/>
              <a:cs typeface="Oswald"/>
              <a:sym typeface="Oswald"/>
            </a:endParaRPr>
          </a:p>
          <a:p>
            <a:pPr lvl="0" algn="ctr"/>
            <a:r>
              <a:rPr lang="ru" sz="2000" dirty="0" smtClean="0">
                <a:latin typeface="Oswald" panose="020B0604020202020204" charset="-52"/>
                <a:ea typeface="Oswald"/>
                <a:cs typeface="Oswald"/>
                <a:sym typeface="Oswald"/>
              </a:rPr>
              <a:t>в</a:t>
            </a:r>
            <a:r>
              <a:rPr lang="ru-RU" sz="2000" dirty="0" smtClean="0">
                <a:latin typeface="Oswald" panose="020B0604020202020204" charset="-52"/>
                <a:ea typeface="Oswald"/>
                <a:cs typeface="Oswald"/>
                <a:sym typeface="Oswald"/>
              </a:rPr>
              <a:t> 2025/2026 </a:t>
            </a:r>
            <a:r>
              <a:rPr lang="ru-RU" sz="2000" dirty="0">
                <a:latin typeface="Oswald" panose="020B0604020202020204" charset="-52"/>
                <a:ea typeface="Oswald"/>
                <a:cs typeface="Oswald"/>
                <a:sym typeface="Oswald"/>
              </a:rPr>
              <a:t>учебном </a:t>
            </a:r>
            <a:r>
              <a:rPr lang="ru-RU" sz="2000" dirty="0" smtClean="0">
                <a:latin typeface="Oswald" panose="020B0604020202020204" charset="-52"/>
                <a:ea typeface="Oswald"/>
                <a:cs typeface="Oswald"/>
                <a:sym typeface="Oswald"/>
              </a:rPr>
              <a:t>году</a:t>
            </a:r>
            <a:endParaRPr lang="ru-RU" sz="2000" dirty="0">
              <a:latin typeface="Oswald" panose="020B0604020202020204" charset="-52"/>
              <a:ea typeface="Oswald"/>
              <a:cs typeface="Oswald"/>
              <a:sym typeface="Oswa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9" name="Google Shape;149;p22"/>
          <p:cNvSpPr txBox="1"/>
          <p:nvPr/>
        </p:nvSpPr>
        <p:spPr>
          <a:xfrm>
            <a:off x="844900" y="103442"/>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0475</a:t>
            </a:r>
            <a:endParaRPr sz="1500" b="1" dirty="0">
              <a:latin typeface="Oswald"/>
              <a:ea typeface="Oswald"/>
              <a:cs typeface="Oswald"/>
              <a:sym typeface="Oswald"/>
            </a:endParaRPr>
          </a:p>
        </p:txBody>
      </p:sp>
      <p:graphicFrame>
        <p:nvGraphicFramePr>
          <p:cNvPr id="150" name="Google Shape;150;p22"/>
          <p:cNvGraphicFramePr/>
          <p:nvPr>
            <p:extLst>
              <p:ext uri="{D42A27DB-BD31-4B8C-83A1-F6EECF244321}">
                <p14:modId xmlns:p14="http://schemas.microsoft.com/office/powerpoint/2010/main" val="3304355002"/>
              </p:ext>
            </p:extLst>
          </p:nvPr>
        </p:nvGraphicFramePr>
        <p:xfrm>
          <a:off x="323528" y="987574"/>
          <a:ext cx="8494225" cy="3768340"/>
        </p:xfrm>
        <a:graphic>
          <a:graphicData uri="http://schemas.openxmlformats.org/drawingml/2006/table">
            <a:tbl>
              <a:tblPr>
                <a:noFill/>
                <a:tableStyleId>{BF4A3D39-4975-46BA-BE83-8B02B6239DEE}</a:tableStyleId>
              </a:tblPr>
              <a:tblGrid>
                <a:gridCol w="4895184">
                  <a:extLst>
                    <a:ext uri="{9D8B030D-6E8A-4147-A177-3AD203B41FA5}">
                      <a16:colId xmlns:a16="http://schemas.microsoft.com/office/drawing/2014/main" val="20000"/>
                    </a:ext>
                  </a:extLst>
                </a:gridCol>
                <a:gridCol w="3599041">
                  <a:extLst>
                    <a:ext uri="{9D8B030D-6E8A-4147-A177-3AD203B41FA5}">
                      <a16:colId xmlns:a16="http://schemas.microsoft.com/office/drawing/2014/main" val="20001"/>
                    </a:ext>
                  </a:extLst>
                </a:gridCol>
              </a:tblGrid>
              <a:tr h="269300">
                <a:tc>
                  <a:txBody>
                    <a:bodyPr/>
                    <a:lstStyle/>
                    <a:p>
                      <a:pPr marL="0" lvl="0" indent="0" algn="ctr" rtl="0">
                        <a:spcBef>
                          <a:spcPts val="0"/>
                        </a:spcBef>
                        <a:spcAft>
                          <a:spcPts val="0"/>
                        </a:spcAft>
                        <a:buNone/>
                      </a:pPr>
                      <a:r>
                        <a:rPr lang="ru-RU" sz="1100" b="1" dirty="0">
                          <a:latin typeface="Oswald"/>
                          <a:ea typeface="Oswald"/>
                          <a:cs typeface="Oswald"/>
                          <a:sym typeface="Oswald"/>
                        </a:rPr>
                        <a:t>Категория получателей </a:t>
                      </a:r>
                      <a:endParaRPr lang="ru-RU" sz="1100" b="1" dirty="0" smtClean="0">
                        <a:latin typeface="Oswald"/>
                        <a:ea typeface="Oswald"/>
                        <a:cs typeface="Oswald"/>
                        <a:sym typeface="Oswald"/>
                      </a:endParaRPr>
                    </a:p>
                    <a:p>
                      <a:pPr marL="0" lvl="0" indent="0" algn="ctr" rtl="0">
                        <a:spcBef>
                          <a:spcPts val="0"/>
                        </a:spcBef>
                        <a:spcAft>
                          <a:spcPts val="0"/>
                        </a:spcAft>
                        <a:buNone/>
                      </a:pPr>
                      <a:r>
                        <a:rPr lang="ru-RU" sz="1100" b="1" dirty="0" smtClean="0">
                          <a:latin typeface="Oswald"/>
                          <a:ea typeface="Oswald"/>
                          <a:cs typeface="Oswald"/>
                          <a:sym typeface="Oswald"/>
                        </a:rPr>
                        <a:t>(</a:t>
                      </a:r>
                      <a:r>
                        <a:rPr lang="ru-RU" sz="1100" b="1" dirty="0">
                          <a:latin typeface="Oswald"/>
                          <a:ea typeface="Oswald"/>
                          <a:cs typeface="Oswald"/>
                          <a:sym typeface="Oswald"/>
                        </a:rPr>
                        <a:t>в соответствии с НПА Свердловской области)</a:t>
                      </a:r>
                      <a:endParaRPr sz="11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100" b="1" dirty="0">
                          <a:latin typeface="Oswald"/>
                          <a:ea typeface="Oswald"/>
                          <a:cs typeface="Oswald"/>
                          <a:sym typeface="Oswald"/>
                        </a:rPr>
                        <a:t>Порядок получения</a:t>
                      </a:r>
                      <a:endParaRPr sz="11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709425">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100" kern="1200" dirty="0" smtClean="0">
                          <a:solidFill>
                            <a:schemeClr val="tx1"/>
                          </a:solidFill>
                          <a:latin typeface="Oswald"/>
                          <a:ea typeface="Oswald"/>
                          <a:cs typeface="Oswald"/>
                          <a:sym typeface="Oswald"/>
                        </a:rPr>
                        <a:t>Лица</a:t>
                      </a:r>
                      <a:r>
                        <a:rPr lang="ru-RU" sz="1100" kern="1200" dirty="0" smtClean="0">
                          <a:solidFill>
                            <a:schemeClr val="tx1"/>
                          </a:solidFill>
                          <a:latin typeface="Oswald"/>
                          <a:ea typeface="Oswald"/>
                          <a:cs typeface="Oswald"/>
                        </a:rPr>
                        <a:t>, потерявшие в период их обучения обоих родителей или единственного родителя (за исключением лиц, продолжающих обучение по очной форме по указанным образовательным программам за счет средств областного бюджета или бюджетов муниципальных образований, расположенных на территории Свердловской области) – выпускники специальных учебно-воспитательных учреждений открытого и закрытого типов, в которых они обучались и воспитывались за счет средств областного бюджета, выпускники организаций, осуществляющих образовательную деятельность, обучавшиеся по очной форме обучения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1100" kern="12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100" dirty="0">
                          <a:latin typeface="Oswald"/>
                          <a:ea typeface="Oswald"/>
                          <a:cs typeface="Oswald"/>
                          <a:sym typeface="Oswald"/>
                        </a:rPr>
                        <a:t>Подача заявления руководителю образовательной организации</a:t>
                      </a:r>
                      <a:endParaRPr sz="1100" dirty="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100" dirty="0">
                          <a:latin typeface="Oswald"/>
                          <a:ea typeface="Oswald"/>
                          <a:cs typeface="Oswald"/>
                          <a:sym typeface="Oswald"/>
                        </a:rPr>
                        <a:t>Свидетельство о смерти обоих родителей или единственного родителя</a:t>
                      </a:r>
                      <a:endParaRPr sz="11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236475">
                <a:tc>
                  <a:txBody>
                    <a:bodyPr/>
                    <a:lstStyle/>
                    <a:p>
                      <a:pPr marL="179999" lvl="0" indent="-162599" algn="l" rtl="0">
                        <a:spcBef>
                          <a:spcPts val="0"/>
                        </a:spcBef>
                        <a:spcAft>
                          <a:spcPts val="0"/>
                        </a:spcAft>
                        <a:buSzPts val="1200"/>
                        <a:buFont typeface="Oswald"/>
                        <a:buChar char="●"/>
                      </a:pPr>
                      <a:r>
                        <a:rPr lang="ru" sz="1100" dirty="0">
                          <a:latin typeface="Oswald"/>
                          <a:ea typeface="Oswald"/>
                          <a:cs typeface="Oswald"/>
                          <a:sym typeface="Oswald"/>
                        </a:rPr>
                        <a:t>Дети-сироты</a:t>
                      </a:r>
                      <a:endParaRPr sz="1100" dirty="0">
                        <a:latin typeface="Oswald"/>
                        <a:ea typeface="Oswald"/>
                        <a:cs typeface="Oswald"/>
                        <a:sym typeface="Oswald"/>
                      </a:endParaRPr>
                    </a:p>
                  </a:txBody>
                  <a:tcPr marL="91425" marR="91425" marT="91425" marB="91425"/>
                </a:tc>
                <a:tc rowSpan="3">
                  <a:txBody>
                    <a:bodyPr/>
                    <a:lstStyle/>
                    <a:p>
                      <a:pPr marL="89999" lvl="0" indent="-166199" algn="l" rtl="0">
                        <a:spcBef>
                          <a:spcPts val="0"/>
                        </a:spcBef>
                        <a:spcAft>
                          <a:spcPts val="0"/>
                        </a:spcAft>
                        <a:buSzPts val="1200"/>
                        <a:buFont typeface="Oswald"/>
                        <a:buChar char="●"/>
                      </a:pPr>
                      <a:r>
                        <a:rPr lang="ru" sz="1100" dirty="0">
                          <a:latin typeface="Oswald"/>
                          <a:ea typeface="Oswald"/>
                          <a:cs typeface="Oswald"/>
                          <a:sym typeface="Oswald"/>
                        </a:rPr>
                        <a:t>Подача заявления руководителю образовательной организации</a:t>
                      </a:r>
                      <a:endParaRPr sz="1100" dirty="0">
                        <a:latin typeface="Oswald"/>
                        <a:ea typeface="Oswald"/>
                        <a:cs typeface="Oswald"/>
                        <a:sym typeface="Oswald"/>
                      </a:endParaRPr>
                    </a:p>
                    <a:p>
                      <a:pPr marL="89999" lvl="0" indent="-166199" algn="l" rtl="0">
                        <a:spcBef>
                          <a:spcPts val="0"/>
                        </a:spcBef>
                        <a:spcAft>
                          <a:spcPts val="0"/>
                        </a:spcAft>
                        <a:buSzPts val="1200"/>
                        <a:buFont typeface="Oswald"/>
                        <a:buChar char="●"/>
                      </a:pPr>
                      <a:r>
                        <a:rPr lang="ru" sz="11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100" dirty="0">
                        <a:latin typeface="Oswald"/>
                        <a:ea typeface="Oswald"/>
                        <a:cs typeface="Oswald"/>
                        <a:sym typeface="Oswald"/>
                      </a:endParaRPr>
                    </a:p>
                  </a:txBody>
                  <a:tcPr marL="180000" marR="91425" marT="91425" marB="91425"/>
                </a:tc>
                <a:extLst>
                  <a:ext uri="{0D108BD9-81ED-4DB2-BD59-A6C34878D82A}">
                    <a16:rowId xmlns:a16="http://schemas.microsoft.com/office/drawing/2014/main" val="10002"/>
                  </a:ext>
                </a:extLst>
              </a:tr>
              <a:tr h="236475">
                <a:tc>
                  <a:txBody>
                    <a:bodyPr/>
                    <a:lstStyle/>
                    <a:p>
                      <a:pPr marL="179999" lvl="0" indent="-162599" algn="l" rtl="0">
                        <a:spcBef>
                          <a:spcPts val="0"/>
                        </a:spcBef>
                        <a:spcAft>
                          <a:spcPts val="0"/>
                        </a:spcAft>
                        <a:buSzPts val="1200"/>
                        <a:buFont typeface="Oswald"/>
                        <a:buChar char="●"/>
                      </a:pPr>
                      <a:r>
                        <a:rPr lang="ru" sz="1100" dirty="0">
                          <a:latin typeface="Oswald"/>
                          <a:ea typeface="Oswald"/>
                          <a:cs typeface="Oswald"/>
                          <a:sym typeface="Oswald"/>
                        </a:rPr>
                        <a:t>Дети, оставшиеся без попечения родителей</a:t>
                      </a:r>
                      <a:endParaRPr sz="11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354700">
                <a:tc>
                  <a:txBody>
                    <a:bodyPr/>
                    <a:lstStyle/>
                    <a:p>
                      <a:pPr marL="179999" lvl="0" indent="-162599" algn="l" rtl="0">
                        <a:spcBef>
                          <a:spcPts val="0"/>
                        </a:spcBef>
                        <a:spcAft>
                          <a:spcPts val="0"/>
                        </a:spcAft>
                        <a:buSzPts val="1200"/>
                        <a:buFont typeface="Oswald"/>
                        <a:buChar char="●"/>
                      </a:pPr>
                      <a:r>
                        <a:rPr lang="ru" sz="1100" dirty="0">
                          <a:latin typeface="Oswald"/>
                          <a:ea typeface="Oswald"/>
                          <a:cs typeface="Oswald"/>
                          <a:sym typeface="Oswald"/>
                        </a:rPr>
                        <a:t>Лица из числа детей-сирот и детей, оставшихся без попечения родителей</a:t>
                      </a:r>
                      <a:endParaRPr sz="11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
        <p:nvSpPr>
          <p:cNvPr id="6" name="Google Shape;143;p21"/>
          <p:cNvSpPr txBox="1">
            <a:spLocks/>
          </p:cNvSpPr>
          <p:nvPr/>
        </p:nvSpPr>
        <p:spPr>
          <a:xfrm>
            <a:off x="2771800" y="103442"/>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smtClean="0">
                <a:solidFill>
                  <a:srgbClr val="000000"/>
                </a:solidFill>
                <a:latin typeface="Oswald"/>
                <a:ea typeface="Oswald"/>
                <a:cs typeface="Oswald"/>
                <a:sym typeface="Oswald"/>
              </a:rPr>
              <a:t>Единовременное денежное пособие выпускникам</a:t>
            </a:r>
            <a:endParaRPr lang="ru-RU" sz="12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6" name="Google Shape;156;p23"/>
          <p:cNvSpPr/>
          <p:nvPr/>
        </p:nvSpPr>
        <p:spPr>
          <a:xfrm>
            <a:off x="467544" y="1203598"/>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460800" marR="0" lvl="0" indent="-319300" algn="just" rtl="0">
              <a:spcBef>
                <a:spcPts val="0"/>
              </a:spcBef>
              <a:spcAft>
                <a:spcPts val="0"/>
              </a:spcAft>
              <a:buClr>
                <a:schemeClr val="dk2"/>
              </a:buClr>
              <a:buSzPts val="1400"/>
              <a:buFont typeface="Oswald"/>
              <a:buChar char="●"/>
            </a:pPr>
            <a:r>
              <a:rPr lang="ru-RU" dirty="0" smtClean="0">
                <a:solidFill>
                  <a:schemeClr val="tx1"/>
                </a:solidFill>
                <a:latin typeface="Oswald"/>
                <a:ea typeface="Oswald"/>
                <a:cs typeface="Oswald"/>
              </a:rPr>
              <a:t>Федеральный </a:t>
            </a:r>
            <a:r>
              <a:rPr lang="ru-RU" dirty="0">
                <a:solidFill>
                  <a:schemeClr val="tx1"/>
                </a:solidFill>
                <a:latin typeface="Oswald"/>
                <a:ea typeface="Oswald"/>
                <a:cs typeface="Oswald"/>
              </a:rPr>
              <a:t>закон от 29 </a:t>
            </a:r>
            <a:r>
              <a:rPr lang="ru-RU" dirty="0" smtClean="0">
                <a:solidFill>
                  <a:schemeClr val="tx1"/>
                </a:solidFill>
                <a:latin typeface="Oswald"/>
                <a:ea typeface="Oswald"/>
                <a:cs typeface="Oswald"/>
              </a:rPr>
              <a:t>декабря 2012 </a:t>
            </a:r>
            <a:r>
              <a:rPr lang="ru-RU" dirty="0">
                <a:solidFill>
                  <a:schemeClr val="tx1"/>
                </a:solidFill>
                <a:latin typeface="Oswald"/>
                <a:ea typeface="Oswald"/>
                <a:cs typeface="Oswald"/>
              </a:rPr>
              <a:t>года № 273-ФЗ «Об </a:t>
            </a:r>
            <a:r>
              <a:rPr lang="ru-RU" dirty="0" smtClean="0">
                <a:solidFill>
                  <a:schemeClr val="tx1"/>
                </a:solidFill>
                <a:latin typeface="Oswald"/>
                <a:ea typeface="Oswald"/>
                <a:cs typeface="Oswald"/>
              </a:rPr>
              <a:t>образовании в </a:t>
            </a:r>
            <a:r>
              <a:rPr lang="ru-RU" dirty="0">
                <a:solidFill>
                  <a:schemeClr val="tx1"/>
                </a:solidFill>
                <a:latin typeface="Oswald"/>
                <a:ea typeface="Oswald"/>
                <a:cs typeface="Oswald"/>
              </a:rPr>
              <a:t>Российской Федерации</a:t>
            </a:r>
            <a:r>
              <a:rPr lang="ru-RU" dirty="0" smtClean="0">
                <a:solidFill>
                  <a:schemeClr val="tx1"/>
                </a:solidFill>
                <a:latin typeface="Oswald"/>
                <a:ea typeface="Oswald"/>
                <a:cs typeface="Oswald"/>
              </a:rPr>
              <a:t>»;</a:t>
            </a:r>
          </a:p>
          <a:p>
            <a:pPr marL="460800" marR="0" lvl="0" indent="-319300" algn="just" rtl="0">
              <a:spcBef>
                <a:spcPts val="0"/>
              </a:spcBef>
              <a:spcAft>
                <a:spcPts val="0"/>
              </a:spcAft>
              <a:buClr>
                <a:schemeClr val="dk2"/>
              </a:buClr>
              <a:buSzPts val="1400"/>
              <a:buFont typeface="Oswald"/>
              <a:buChar char="●"/>
            </a:pPr>
            <a:r>
              <a:rPr lang="ru-RU" dirty="0" smtClean="0">
                <a:solidFill>
                  <a:schemeClr val="tx1"/>
                </a:solidFill>
                <a:latin typeface="Oswald"/>
                <a:ea typeface="Oswald"/>
                <a:cs typeface="Oswald"/>
              </a:rPr>
              <a:t>Закон </a:t>
            </a:r>
            <a:r>
              <a:rPr lang="ru-RU" dirty="0">
                <a:solidFill>
                  <a:schemeClr val="tx1"/>
                </a:solidFill>
                <a:latin typeface="Oswald"/>
                <a:ea typeface="Oswald"/>
                <a:cs typeface="Oswald"/>
              </a:rPr>
              <a:t>Свердловской области от 15 июля 2013 года № 78-ОЗ «Об </a:t>
            </a:r>
            <a:r>
              <a:rPr lang="ru-RU" dirty="0" smtClean="0">
                <a:solidFill>
                  <a:schemeClr val="tx1"/>
                </a:solidFill>
                <a:latin typeface="Oswald"/>
                <a:ea typeface="Oswald"/>
                <a:cs typeface="Oswald"/>
              </a:rPr>
              <a:t>образовании в </a:t>
            </a:r>
            <a:r>
              <a:rPr lang="ru-RU" dirty="0">
                <a:solidFill>
                  <a:schemeClr val="tx1"/>
                </a:solidFill>
                <a:latin typeface="Oswald"/>
                <a:ea typeface="Oswald"/>
                <a:cs typeface="Oswald"/>
              </a:rPr>
              <a:t>Свердловской области</a:t>
            </a:r>
            <a:r>
              <a:rPr lang="ru-RU" dirty="0" smtClean="0">
                <a:solidFill>
                  <a:schemeClr val="tx1"/>
                </a:solidFill>
                <a:latin typeface="Oswald"/>
                <a:ea typeface="Oswald"/>
                <a:cs typeface="Oswald"/>
              </a:rPr>
              <a:t>»;</a:t>
            </a:r>
          </a:p>
          <a:p>
            <a:pPr marL="460800" marR="0" lvl="0" indent="-319300" algn="just" rtl="0">
              <a:spcBef>
                <a:spcPts val="0"/>
              </a:spcBef>
              <a:spcAft>
                <a:spcPts val="0"/>
              </a:spcAft>
              <a:buClr>
                <a:schemeClr val="dk2"/>
              </a:buClr>
              <a:buSzPts val="1400"/>
              <a:buFont typeface="Oswald"/>
              <a:buChar char="●"/>
            </a:pPr>
            <a:r>
              <a:rPr lang="ru-RU" dirty="0" smtClean="0">
                <a:solidFill>
                  <a:schemeClr val="tx1"/>
                </a:solidFill>
                <a:latin typeface="Oswald"/>
                <a:ea typeface="Oswald"/>
                <a:cs typeface="Oswald"/>
              </a:rPr>
              <a:t>Постановление </a:t>
            </a:r>
            <a:r>
              <a:rPr lang="ru-RU" dirty="0">
                <a:solidFill>
                  <a:schemeClr val="tx1"/>
                </a:solidFill>
                <a:latin typeface="Oswald"/>
                <a:ea typeface="Oswald"/>
                <a:cs typeface="Oswald"/>
              </a:rPr>
              <a:t>Правительства Свердловской области от </a:t>
            </a:r>
            <a:r>
              <a:rPr lang="ru-RU" dirty="0" smtClean="0">
                <a:solidFill>
                  <a:schemeClr val="tx1"/>
                </a:solidFill>
                <a:latin typeface="Oswald"/>
                <a:ea typeface="Oswald"/>
                <a:cs typeface="Oswald"/>
              </a:rPr>
              <a:t>27.02.2014 № </a:t>
            </a:r>
            <a:r>
              <a:rPr lang="ru-RU" dirty="0">
                <a:solidFill>
                  <a:schemeClr val="tx1"/>
                </a:solidFill>
                <a:latin typeface="Oswald"/>
                <a:ea typeface="Oswald"/>
                <a:cs typeface="Oswald"/>
              </a:rPr>
              <a:t>122-ПП «Об утверждении Порядка назначения государственной академической стипендии и (или) государственной социальной стипендии студентам, обучающимся по очной форме обучения за счёт бюджетных ассигнований областного бюджета, государственной стипендии аспирантам, </a:t>
            </a:r>
            <a:r>
              <a:rPr lang="ru-RU" dirty="0" smtClean="0">
                <a:solidFill>
                  <a:schemeClr val="tx1"/>
                </a:solidFill>
                <a:latin typeface="Oswald"/>
                <a:ea typeface="Oswald"/>
                <a:cs typeface="Oswald"/>
              </a:rPr>
              <a:t>ординаторам, ассистентам-стажёрам</a:t>
            </a:r>
            <a:r>
              <a:rPr lang="ru-RU" dirty="0">
                <a:solidFill>
                  <a:schemeClr val="tx1"/>
                </a:solidFill>
                <a:latin typeface="Oswald"/>
                <a:ea typeface="Oswald"/>
                <a:cs typeface="Oswald"/>
              </a:rPr>
              <a:t>, обучающимся по очной форме обучения за счёт бюджетных ассигнований областного бюджета»</a:t>
            </a:r>
            <a:endParaRPr dirty="0">
              <a:solidFill>
                <a:schemeClr val="tx1"/>
              </a:solidFill>
              <a:latin typeface="Oswald"/>
              <a:ea typeface="Oswald"/>
              <a:cs typeface="Oswald"/>
              <a:sym typeface="Oswald"/>
            </a:endParaRPr>
          </a:p>
          <a:p>
            <a:pPr marL="0" marR="0" lvl="0" indent="0" algn="ctr" rtl="0">
              <a:spcBef>
                <a:spcPts val="0"/>
              </a:spcBef>
              <a:spcAft>
                <a:spcPts val="0"/>
              </a:spcAft>
              <a:buNone/>
            </a:pPr>
            <a:endParaRPr dirty="0">
              <a:solidFill>
                <a:schemeClr val="tx1"/>
              </a:solidFill>
              <a:latin typeface="Oswald"/>
              <a:ea typeface="Oswald"/>
              <a:cs typeface="Oswald"/>
              <a:sym typeface="Oswald"/>
            </a:endParaRPr>
          </a:p>
          <a:p>
            <a:pPr marL="0" lvl="0" indent="0" algn="ctr" rtl="0">
              <a:spcBef>
                <a:spcPts val="0"/>
              </a:spcBef>
              <a:spcAft>
                <a:spcPts val="0"/>
              </a:spcAft>
              <a:buNone/>
            </a:pPr>
            <a:r>
              <a:rPr lang="ru" b="1" dirty="0">
                <a:solidFill>
                  <a:schemeClr val="tx1"/>
                </a:solidFill>
                <a:latin typeface="Oswald"/>
                <a:ea typeface="Oswald"/>
                <a:cs typeface="Oswald"/>
                <a:sym typeface="Oswald"/>
              </a:rPr>
              <a:t>Форма предоставления - денежная</a:t>
            </a:r>
            <a:endParaRPr b="1" dirty="0">
              <a:solidFill>
                <a:schemeClr val="tx1"/>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dirty="0" smtClean="0">
                <a:solidFill>
                  <a:schemeClr val="tx1"/>
                </a:solidFill>
                <a:latin typeface="Oswald"/>
                <a:ea typeface="Oswald"/>
                <a:cs typeface="Oswald"/>
                <a:sym typeface="Oswald"/>
              </a:rPr>
              <a:t>Размер </a:t>
            </a:r>
            <a:r>
              <a:rPr lang="ru" dirty="0">
                <a:solidFill>
                  <a:schemeClr val="tx1"/>
                </a:solidFill>
                <a:latin typeface="Oswald"/>
                <a:ea typeface="Oswald"/>
                <a:cs typeface="Oswald"/>
                <a:sym typeface="Oswald"/>
              </a:rPr>
              <a:t>стипендии </a:t>
            </a:r>
            <a:r>
              <a:rPr lang="ru" dirty="0" smtClean="0">
                <a:solidFill>
                  <a:schemeClr val="tx1"/>
                </a:solidFill>
                <a:latin typeface="Oswald"/>
                <a:ea typeface="Oswald"/>
                <a:cs typeface="Oswald"/>
                <a:sym typeface="Oswald"/>
              </a:rPr>
              <a:t>1 670,95 руб</a:t>
            </a:r>
            <a:r>
              <a:rPr lang="ru" dirty="0">
                <a:solidFill>
                  <a:schemeClr val="tx1"/>
                </a:solidFill>
                <a:latin typeface="Oswald"/>
                <a:ea typeface="Oswald"/>
                <a:cs typeface="Oswald"/>
                <a:sym typeface="Oswald"/>
              </a:rPr>
              <a:t>. в месяц (по состоянию на </a:t>
            </a:r>
            <a:r>
              <a:rPr lang="ru" dirty="0" smtClean="0">
                <a:solidFill>
                  <a:schemeClr val="tx1"/>
                </a:solidFill>
                <a:latin typeface="Oswald"/>
                <a:ea typeface="Oswald"/>
                <a:cs typeface="Oswald"/>
                <a:sym typeface="Oswald"/>
              </a:rPr>
              <a:t>01.09.2025, без учета </a:t>
            </a:r>
            <a:r>
              <a:rPr lang="ru" dirty="0">
                <a:solidFill>
                  <a:schemeClr val="tx1"/>
                </a:solidFill>
                <a:latin typeface="Oswald"/>
                <a:ea typeface="Oswald"/>
                <a:cs typeface="Oswald"/>
                <a:sym typeface="Oswald"/>
              </a:rPr>
              <a:t>районного коэффициента)</a:t>
            </a:r>
            <a:endParaRPr dirty="0">
              <a:solidFill>
                <a:schemeClr val="tx1"/>
              </a:solidFill>
              <a:latin typeface="Oswald"/>
              <a:ea typeface="Oswald"/>
              <a:cs typeface="Oswald"/>
              <a:sym typeface="Oswald"/>
            </a:endParaRPr>
          </a:p>
          <a:p>
            <a:pPr marL="0" lvl="0" indent="0" algn="ctr" rtl="0">
              <a:spcBef>
                <a:spcPts val="0"/>
              </a:spcBef>
              <a:spcAft>
                <a:spcPts val="0"/>
              </a:spcAft>
              <a:buNone/>
            </a:pPr>
            <a:endParaRPr lang="ru" b="1" dirty="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r>
              <a:rPr lang="ru" b="1" dirty="0">
                <a:solidFill>
                  <a:schemeClr val="tx1"/>
                </a:solidFill>
                <a:highlight>
                  <a:schemeClr val="lt2"/>
                </a:highlight>
                <a:latin typeface="Oswald"/>
                <a:ea typeface="Oswald"/>
                <a:cs typeface="Oswald"/>
                <a:sym typeface="Oswald"/>
              </a:rPr>
              <a:t>Периодичность выплаты</a:t>
            </a:r>
            <a:endParaRPr b="1" dirty="0">
              <a:solidFill>
                <a:schemeClr val="tx1"/>
              </a:solidFill>
              <a:highlight>
                <a:schemeClr val="lt2"/>
              </a:highlight>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dirty="0">
                <a:solidFill>
                  <a:schemeClr val="tx1"/>
                </a:solidFill>
                <a:latin typeface="Oswald"/>
                <a:ea typeface="Oswald"/>
                <a:cs typeface="Oswald"/>
                <a:sym typeface="Oswald"/>
              </a:rPr>
              <a:t>Ежемесячно</a:t>
            </a:r>
            <a:endParaRPr dirty="0">
              <a:solidFill>
                <a:schemeClr val="tx1"/>
              </a:solidFill>
              <a:highlight>
                <a:srgbClr val="FF0000"/>
              </a:highlight>
              <a:latin typeface="Oswald"/>
              <a:ea typeface="Oswald"/>
              <a:cs typeface="Oswald"/>
              <a:sym typeface="Oswald"/>
            </a:endParaRPr>
          </a:p>
        </p:txBody>
      </p:sp>
      <p:sp>
        <p:nvSpPr>
          <p:cNvPr id="7" name="Google Shape;148;p22"/>
          <p:cNvSpPr txBox="1">
            <a:spLocks/>
          </p:cNvSpPr>
          <p:nvPr/>
        </p:nvSpPr>
        <p:spPr>
          <a:xfrm>
            <a:off x="2674050" y="237896"/>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dirty="0" smtClean="0">
                <a:solidFill>
                  <a:srgbClr val="000000"/>
                </a:solidFill>
                <a:latin typeface="Oswald"/>
                <a:ea typeface="Oswald"/>
                <a:cs typeface="Oswald"/>
                <a:sym typeface="Oswald"/>
              </a:rPr>
              <a:t>Выплата государственной социальной стипендии</a:t>
            </a:r>
            <a:endParaRPr lang="ru-RU" sz="12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8" name="Google Shape;149;p22"/>
          <p:cNvSpPr txBox="1"/>
          <p:nvPr/>
        </p:nvSpPr>
        <p:spPr>
          <a:xfrm>
            <a:off x="747150" y="237896"/>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a:t>
            </a:r>
            <a:r>
              <a:rPr lang="ru" sz="1500" b="1" dirty="0" smtClean="0">
                <a:latin typeface="Oswald"/>
                <a:ea typeface="Oswald"/>
                <a:cs typeface="Oswald"/>
                <a:sym typeface="Oswald"/>
              </a:rPr>
              <a:t>04</a:t>
            </a:r>
            <a:r>
              <a:rPr lang="en-US" sz="1500" b="1" dirty="0" smtClean="0">
                <a:latin typeface="Oswald"/>
                <a:ea typeface="Oswald"/>
                <a:cs typeface="Oswald"/>
                <a:sym typeface="Oswald"/>
              </a:rPr>
              <a:t>8</a:t>
            </a:r>
            <a:r>
              <a:rPr lang="ru" sz="1500" b="1" dirty="0" smtClean="0">
                <a:latin typeface="Oswald"/>
                <a:ea typeface="Oswald"/>
                <a:cs typeface="Oswald"/>
                <a:sym typeface="Oswald"/>
              </a:rPr>
              <a:t>5</a:t>
            </a:r>
            <a:endParaRPr sz="1500" b="1" dirty="0">
              <a:latin typeface="Oswald"/>
              <a:ea typeface="Oswald"/>
              <a:cs typeface="Oswald"/>
              <a:sym typeface="Oswa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graphicFrame>
        <p:nvGraphicFramePr>
          <p:cNvPr id="163" name="Google Shape;163;p24"/>
          <p:cNvGraphicFramePr/>
          <p:nvPr>
            <p:extLst>
              <p:ext uri="{D42A27DB-BD31-4B8C-83A1-F6EECF244321}">
                <p14:modId xmlns:p14="http://schemas.microsoft.com/office/powerpoint/2010/main" val="2418478965"/>
              </p:ext>
            </p:extLst>
          </p:nvPr>
        </p:nvGraphicFramePr>
        <p:xfrm>
          <a:off x="179512" y="854606"/>
          <a:ext cx="8494225" cy="3703260"/>
        </p:xfrm>
        <a:graphic>
          <a:graphicData uri="http://schemas.openxmlformats.org/drawingml/2006/table">
            <a:tbl>
              <a:tblPr>
                <a:noFill/>
                <a:tableStyleId>{BF4A3D39-4975-46BA-BE83-8B02B6239DEE}</a:tableStyleId>
              </a:tblPr>
              <a:tblGrid>
                <a:gridCol w="5512925">
                  <a:extLst>
                    <a:ext uri="{9D8B030D-6E8A-4147-A177-3AD203B41FA5}">
                      <a16:colId xmlns:a16="http://schemas.microsoft.com/office/drawing/2014/main" val="20000"/>
                    </a:ext>
                  </a:extLst>
                </a:gridCol>
                <a:gridCol w="2981300">
                  <a:extLst>
                    <a:ext uri="{9D8B030D-6E8A-4147-A177-3AD203B41FA5}">
                      <a16:colId xmlns:a16="http://schemas.microsoft.com/office/drawing/2014/main" val="20001"/>
                    </a:ext>
                  </a:extLst>
                </a:gridCol>
              </a:tblGrid>
              <a:tr h="348000">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a:t>
                      </a:r>
                      <a:r>
                        <a:rPr lang="ru-RU" sz="1200" b="1" dirty="0" smtClean="0">
                          <a:latin typeface="Oswald"/>
                          <a:ea typeface="Oswald"/>
                          <a:cs typeface="Oswald"/>
                          <a:sym typeface="Oswald"/>
                        </a:rPr>
                        <a:t>получателей</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335900">
                <a:tc>
                  <a:txBody>
                    <a:bodyPr/>
                    <a:lstStyle/>
                    <a:p>
                      <a:pPr marL="179999" lvl="0" indent="-159424" algn="l" defTabSz="342900" rtl="0" eaLnBrk="1" latinLnBrk="0" hangingPunct="1">
                        <a:spcBef>
                          <a:spcPts val="0"/>
                        </a:spcBef>
                        <a:spcAft>
                          <a:spcPts val="0"/>
                        </a:spcAft>
                        <a:buSzPts val="1150"/>
                        <a:buFont typeface="Oswald"/>
                        <a:buChar char="●"/>
                      </a:pPr>
                      <a:r>
                        <a:rPr lang="ru" sz="1150" kern="1200" dirty="0">
                          <a:solidFill>
                            <a:srgbClr val="000000"/>
                          </a:solidFill>
                          <a:latin typeface="Oswald"/>
                          <a:ea typeface="Oswald"/>
                          <a:cs typeface="Oswald"/>
                          <a:sym typeface="Oswald"/>
                        </a:rPr>
                        <a:t>Дети-сироты и дети, оставшиеся без попечения родителей </a:t>
                      </a:r>
                      <a:endParaRPr sz="1150" kern="1200" dirty="0">
                        <a:solidFill>
                          <a:srgbClr val="000000"/>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Лица из числа детей-сирот и детей, оставшихся без попечения родителей</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Лица, потерявшие в период обучения обоих родителей или единственного родителя</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Дети-инвалиды</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Инвалиды I и II </a:t>
                      </a:r>
                      <a:r>
                        <a:rPr lang="ru" sz="1150" dirty="0" smtClean="0">
                          <a:latin typeface="Oswald"/>
                          <a:ea typeface="Oswald"/>
                          <a:cs typeface="Oswald"/>
                          <a:sym typeface="Oswald"/>
                        </a:rPr>
                        <a:t>групп</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Инвалиды с детства</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Подвергшимся воздействию радиации вследствие катастрофы на Чернобыльской АЭС и иных радиационных катастроф, вследствие ядерных испытаний на Семипалатинском полигоне</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Являющимися инвалидами вследствие военной травмы или заболевания, полученных в период прохождения военной службы, и ветеранами боевых действий</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Из числа граждан, проходивших в течение не менее трех лет военную службу по контракту на воинских должностях, подлежащих замещению солдатами, матросами, сержантами, старшинами, и уволенных с военной службы по основаниям, предусмотренным подпунктами </a:t>
                      </a:r>
                      <a:r>
                        <a:rPr lang="ru" sz="1150" dirty="0" smtClean="0">
                          <a:latin typeface="Oswald"/>
                          <a:ea typeface="Oswald"/>
                          <a:cs typeface="Oswald"/>
                          <a:sym typeface="Oswald"/>
                        </a:rPr>
                        <a:t>«б» </a:t>
                      </a:r>
                      <a:r>
                        <a:rPr lang="ru" sz="1150" dirty="0">
                          <a:latin typeface="Oswald"/>
                          <a:ea typeface="Oswald"/>
                          <a:cs typeface="Oswald"/>
                          <a:sym typeface="Oswald"/>
                        </a:rPr>
                        <a:t>- </a:t>
                      </a:r>
                      <a:r>
                        <a:rPr lang="ru" sz="1150" dirty="0" smtClean="0">
                          <a:latin typeface="Oswald"/>
                          <a:ea typeface="Oswald"/>
                          <a:cs typeface="Oswald"/>
                          <a:sym typeface="Oswald"/>
                        </a:rPr>
                        <a:t>«г» </a:t>
                      </a:r>
                      <a:r>
                        <a:rPr lang="ru" sz="1150" dirty="0">
                          <a:latin typeface="Oswald"/>
                          <a:ea typeface="Oswald"/>
                          <a:cs typeface="Oswald"/>
                          <a:sym typeface="Oswald"/>
                        </a:rPr>
                        <a:t>пункта 1, подпунктом </a:t>
                      </a:r>
                      <a:r>
                        <a:rPr lang="ru" sz="1150" dirty="0" smtClean="0">
                          <a:latin typeface="Oswald"/>
                          <a:ea typeface="Oswald"/>
                          <a:cs typeface="Oswald"/>
                          <a:sym typeface="Oswald"/>
                        </a:rPr>
                        <a:t>«а» </a:t>
                      </a:r>
                      <a:r>
                        <a:rPr lang="ru" sz="1150" dirty="0">
                          <a:latin typeface="Oswald"/>
                          <a:ea typeface="Oswald"/>
                          <a:cs typeface="Oswald"/>
                          <a:sym typeface="Oswald"/>
                        </a:rPr>
                        <a:t>пункта 2 и подпунктами </a:t>
                      </a:r>
                      <a:r>
                        <a:rPr lang="ru" sz="1150" dirty="0" smtClean="0">
                          <a:latin typeface="Oswald"/>
                          <a:ea typeface="Oswald"/>
                          <a:cs typeface="Oswald"/>
                          <a:sym typeface="Oswald"/>
                        </a:rPr>
                        <a:t>«а» </a:t>
                      </a:r>
                      <a:r>
                        <a:rPr lang="ru" sz="1150" dirty="0">
                          <a:latin typeface="Oswald"/>
                          <a:ea typeface="Oswald"/>
                          <a:cs typeface="Oswald"/>
                          <a:sym typeface="Oswald"/>
                        </a:rPr>
                        <a:t>- </a:t>
                      </a:r>
                      <a:r>
                        <a:rPr lang="ru" sz="1150" dirty="0" smtClean="0">
                          <a:latin typeface="Oswald"/>
                          <a:ea typeface="Oswald"/>
                          <a:cs typeface="Oswald"/>
                          <a:sym typeface="Oswald"/>
                        </a:rPr>
                        <a:t>«в» </a:t>
                      </a:r>
                      <a:r>
                        <a:rPr lang="ru" sz="1150" dirty="0">
                          <a:latin typeface="Oswald"/>
                          <a:ea typeface="Oswald"/>
                          <a:cs typeface="Oswald"/>
                          <a:sym typeface="Oswald"/>
                        </a:rPr>
                        <a:t>пункта 3 статьи 51 Федерального закона от 28 марта 1998 года </a:t>
                      </a:r>
                      <a:r>
                        <a:rPr lang="ru" sz="1150" dirty="0" smtClean="0">
                          <a:latin typeface="Oswald"/>
                          <a:ea typeface="Oswald"/>
                          <a:cs typeface="Oswald"/>
                          <a:sym typeface="Oswald"/>
                        </a:rPr>
                        <a:t>№ </a:t>
                      </a:r>
                      <a:r>
                        <a:rPr lang="ru" sz="1150" dirty="0">
                          <a:latin typeface="Oswald"/>
                          <a:ea typeface="Oswald"/>
                          <a:cs typeface="Oswald"/>
                          <a:sym typeface="Oswald"/>
                        </a:rPr>
                        <a:t>53-ФЗ </a:t>
                      </a:r>
                      <a:r>
                        <a:rPr lang="ru" sz="1150" dirty="0" smtClean="0">
                          <a:latin typeface="Oswald"/>
                          <a:ea typeface="Oswald"/>
                          <a:cs typeface="Oswald"/>
                          <a:sym typeface="Oswald"/>
                        </a:rPr>
                        <a:t>«О </a:t>
                      </a:r>
                      <a:r>
                        <a:rPr lang="ru" sz="1150" dirty="0">
                          <a:latin typeface="Oswald"/>
                          <a:ea typeface="Oswald"/>
                          <a:cs typeface="Oswald"/>
                          <a:sym typeface="Oswald"/>
                        </a:rPr>
                        <a:t>воинской обязанности и военной </a:t>
                      </a:r>
                      <a:r>
                        <a:rPr lang="ru" sz="1150" dirty="0" smtClean="0">
                          <a:latin typeface="Oswald"/>
                          <a:ea typeface="Oswald"/>
                          <a:cs typeface="Oswald"/>
                          <a:sym typeface="Oswald"/>
                        </a:rPr>
                        <a:t>службе»</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Получившие</a:t>
                      </a:r>
                      <a:r>
                        <a:rPr lang="ru" sz="1150" baseline="0" dirty="0">
                          <a:latin typeface="Oswald"/>
                          <a:ea typeface="Oswald"/>
                          <a:cs typeface="Oswald"/>
                          <a:sym typeface="Oswald"/>
                        </a:rPr>
                        <a:t> </a:t>
                      </a:r>
                      <a:r>
                        <a:rPr lang="ru" sz="1150" dirty="0">
                          <a:latin typeface="Oswald"/>
                          <a:ea typeface="Oswald"/>
                          <a:cs typeface="Oswald"/>
                          <a:sym typeface="Oswald"/>
                        </a:rPr>
                        <a:t>государственную социальную помощь</a:t>
                      </a:r>
                      <a:endParaRPr sz="1150" dirty="0">
                        <a:latin typeface="Oswald"/>
                        <a:ea typeface="Oswald"/>
                        <a:cs typeface="Oswald"/>
                        <a:sym typeface="Oswald"/>
                      </a:endParaRPr>
                    </a:p>
                  </a:txBody>
                  <a:tcPr marL="91425" marR="91425" marT="91425" marB="91425"/>
                </a:tc>
                <a:tc>
                  <a:txBody>
                    <a:bodyPr/>
                    <a:lstStyle/>
                    <a:p>
                      <a:pPr marL="179999" lvl="0" indent="-158750"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latin typeface="Oswald"/>
                        <a:ea typeface="Oswald"/>
                        <a:cs typeface="Oswald"/>
                        <a:sym typeface="Oswald"/>
                      </a:endParaRPr>
                    </a:p>
                    <a:p>
                      <a:pPr marL="179999" lvl="0" indent="-158750" algn="l" rtl="0">
                        <a:spcBef>
                          <a:spcPts val="0"/>
                        </a:spcBef>
                        <a:spcAft>
                          <a:spcPts val="0"/>
                        </a:spcAft>
                        <a:buSzPts val="1150"/>
                        <a:buFont typeface="Oswald"/>
                        <a:buChar char="●"/>
                      </a:pPr>
                      <a:r>
                        <a:rPr lang="ru" sz="1150" dirty="0">
                          <a:latin typeface="Oswald"/>
                          <a:ea typeface="Oswald"/>
                          <a:cs typeface="Oswald"/>
                          <a:sym typeface="Oswald"/>
                        </a:rPr>
                        <a:t>Документы, подтверждающий соответствие одной из категорий граждан, определенных частью 5 статьи 36 Федерального закона </a:t>
                      </a:r>
                      <a:r>
                        <a:rPr lang="ru" sz="1150" dirty="0" smtClean="0">
                          <a:latin typeface="Oswald"/>
                          <a:ea typeface="Oswald"/>
                          <a:cs typeface="Oswald"/>
                          <a:sym typeface="Oswald"/>
                        </a:rPr>
                        <a:t/>
                      </a:r>
                      <a:br>
                        <a:rPr lang="ru" sz="1150" dirty="0" smtClean="0">
                          <a:latin typeface="Oswald"/>
                          <a:ea typeface="Oswald"/>
                          <a:cs typeface="Oswald"/>
                          <a:sym typeface="Oswald"/>
                        </a:rPr>
                      </a:br>
                      <a:r>
                        <a:rPr lang="ru" sz="1150" dirty="0" smtClean="0">
                          <a:latin typeface="Oswald"/>
                          <a:ea typeface="Oswald"/>
                          <a:cs typeface="Oswald"/>
                          <a:sym typeface="Oswald"/>
                        </a:rPr>
                        <a:t>от </a:t>
                      </a:r>
                      <a:r>
                        <a:rPr lang="ru" sz="1150" dirty="0">
                          <a:latin typeface="Oswald"/>
                          <a:ea typeface="Oswald"/>
                          <a:cs typeface="Oswald"/>
                          <a:sym typeface="Oswald"/>
                        </a:rPr>
                        <a:t>29 декабря 2012 года </a:t>
                      </a:r>
                      <a:r>
                        <a:rPr lang="ru" sz="1150" dirty="0" smtClean="0">
                          <a:latin typeface="Oswald"/>
                          <a:ea typeface="Oswald"/>
                          <a:cs typeface="Oswald"/>
                          <a:sym typeface="Oswald"/>
                        </a:rPr>
                        <a:t>№ </a:t>
                      </a:r>
                      <a:r>
                        <a:rPr lang="ru" sz="1150" dirty="0">
                          <a:latin typeface="Oswald"/>
                          <a:ea typeface="Oswald"/>
                          <a:cs typeface="Oswald"/>
                          <a:sym typeface="Oswald"/>
                        </a:rPr>
                        <a:t>273-ФЗ </a:t>
                      </a:r>
                      <a:r>
                        <a:rPr lang="ru" sz="1150" dirty="0" smtClean="0">
                          <a:latin typeface="Oswald"/>
                          <a:ea typeface="Oswald"/>
                          <a:cs typeface="Oswald"/>
                          <a:sym typeface="Oswald"/>
                        </a:rPr>
                        <a:t/>
                      </a:r>
                      <a:br>
                        <a:rPr lang="ru" sz="1150" dirty="0" smtClean="0">
                          <a:latin typeface="Oswald"/>
                          <a:ea typeface="Oswald"/>
                          <a:cs typeface="Oswald"/>
                          <a:sym typeface="Oswald"/>
                        </a:rPr>
                      </a:br>
                      <a:r>
                        <a:rPr lang="ru" sz="1150" dirty="0" smtClean="0">
                          <a:latin typeface="Oswald"/>
                          <a:ea typeface="Oswald"/>
                          <a:cs typeface="Oswald"/>
                          <a:sym typeface="Oswald"/>
                        </a:rPr>
                        <a:t>«Об </a:t>
                      </a:r>
                      <a:r>
                        <a:rPr lang="ru" sz="1150" dirty="0">
                          <a:latin typeface="Oswald"/>
                          <a:ea typeface="Oswald"/>
                          <a:cs typeface="Oswald"/>
                          <a:sym typeface="Oswald"/>
                        </a:rPr>
                        <a:t>образовании в Российской </a:t>
                      </a:r>
                      <a:r>
                        <a:rPr lang="ru" sz="1150" dirty="0" smtClean="0">
                          <a:latin typeface="Oswald"/>
                          <a:ea typeface="Oswald"/>
                          <a:cs typeface="Oswald"/>
                          <a:sym typeface="Oswald"/>
                        </a:rPr>
                        <a:t>Федерации»</a:t>
                      </a:r>
                      <a:endParaRPr sz="115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148;p22"/>
          <p:cNvSpPr txBox="1">
            <a:spLocks/>
          </p:cNvSpPr>
          <p:nvPr/>
        </p:nvSpPr>
        <p:spPr>
          <a:xfrm>
            <a:off x="2674050" y="143267"/>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dirty="0">
                <a:solidFill>
                  <a:srgbClr val="000000"/>
                </a:solidFill>
                <a:latin typeface="Oswald"/>
                <a:ea typeface="Oswald"/>
                <a:cs typeface="Oswald"/>
                <a:sym typeface="Oswald"/>
              </a:rPr>
              <a:t>ВЫПЛАТА ГОСУДАРСТВЕННОЙ СОЦИАЛЬНОЙ СТИПЕНДИИ</a:t>
            </a:r>
            <a:endParaRPr lang="ru-RU" sz="1200"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7" name="Google Shape;149;p22"/>
          <p:cNvSpPr txBox="1"/>
          <p:nvPr/>
        </p:nvSpPr>
        <p:spPr>
          <a:xfrm>
            <a:off x="747150" y="139628"/>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a:t>
            </a:r>
            <a:r>
              <a:rPr lang="ru" sz="1500" b="1" dirty="0" smtClean="0">
                <a:latin typeface="Oswald"/>
                <a:ea typeface="Oswald"/>
                <a:cs typeface="Oswald"/>
                <a:sym typeface="Oswald"/>
              </a:rPr>
              <a:t>04</a:t>
            </a:r>
            <a:r>
              <a:rPr lang="en-US" sz="1500" b="1" dirty="0" smtClean="0">
                <a:latin typeface="Oswald"/>
                <a:ea typeface="Oswald"/>
                <a:cs typeface="Oswald"/>
                <a:sym typeface="Oswald"/>
              </a:rPr>
              <a:t>8</a:t>
            </a:r>
            <a:r>
              <a:rPr lang="ru" sz="1500" b="1" dirty="0" smtClean="0">
                <a:latin typeface="Oswald"/>
                <a:ea typeface="Oswald"/>
                <a:cs typeface="Oswald"/>
                <a:sym typeface="Oswald"/>
              </a:rPr>
              <a:t>5</a:t>
            </a:r>
            <a:endParaRPr sz="1500" b="1" dirty="0">
              <a:latin typeface="Oswald"/>
              <a:ea typeface="Oswald"/>
              <a:cs typeface="Oswald"/>
              <a:sym typeface="Oswa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5"/>
          <p:cNvSpPr txBox="1">
            <a:spLocks noGrp="1"/>
          </p:cNvSpPr>
          <p:nvPr>
            <p:ph type="ctrTitle"/>
          </p:nvPr>
        </p:nvSpPr>
        <p:spPr>
          <a:xfrm>
            <a:off x="2746412" y="114025"/>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pPr>
            <a:r>
              <a:rPr lang="ru-RU" sz="1200" cap="all" dirty="0">
                <a:solidFill>
                  <a:schemeClr val="tx1"/>
                </a:solidFill>
                <a:latin typeface="Oswald" panose="020B0604020202020204" charset="-52"/>
                <a:ea typeface="Oswald" panose="020B0604020202020204" charset="-52"/>
                <a:cs typeface="Oswald" panose="020B0604020202020204" charset="-52"/>
                <a:sym typeface="Oswald" panose="020B0604020202020204" charset="-52"/>
              </a:rPr>
              <a:t>Пособие на оплату проезда (кроме проезда на такси)</a:t>
            </a:r>
          </a:p>
        </p:txBody>
      </p:sp>
      <p:sp>
        <p:nvSpPr>
          <p:cNvPr id="170" name="Google Shape;170;p25"/>
          <p:cNvSpPr/>
          <p:nvPr/>
        </p:nvSpPr>
        <p:spPr>
          <a:xfrm>
            <a:off x="508486" y="102424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sz="1300" b="1" dirty="0">
                <a:solidFill>
                  <a:schemeClr val="tx1"/>
                </a:solidFill>
                <a:latin typeface="Oswald"/>
                <a:ea typeface="Oswald"/>
                <a:cs typeface="Oswald"/>
                <a:sym typeface="Oswald"/>
              </a:rPr>
              <a:t>Нормативные основания</a:t>
            </a:r>
            <a:endParaRPr sz="1300" b="1" dirty="0">
              <a:solidFill>
                <a:schemeClr val="tx1"/>
              </a:solidFill>
              <a:latin typeface="Oswald"/>
              <a:ea typeface="Oswald"/>
              <a:cs typeface="Oswald"/>
              <a:sym typeface="Oswald"/>
            </a:endParaRPr>
          </a:p>
          <a:p>
            <a:pPr marL="457200" lvl="0" indent="-311150" algn="just">
              <a:buClr>
                <a:schemeClr val="dk2"/>
              </a:buClr>
              <a:buSzPts val="1300"/>
              <a:buFont typeface="Oswald"/>
              <a:buChar char="●"/>
            </a:pPr>
            <a:r>
              <a:rPr lang="ru-RU" sz="1300" dirty="0" smtClean="0"/>
              <a:t>Федеральный </a:t>
            </a:r>
            <a:r>
              <a:rPr lang="ru-RU" sz="1300" dirty="0"/>
              <a:t>закон от 21 декабря </a:t>
            </a:r>
            <a:r>
              <a:rPr lang="ru-RU" sz="1300" dirty="0" smtClean="0"/>
              <a:t>1996 </a:t>
            </a:r>
            <a:r>
              <a:rPr lang="ru-RU" sz="1300" dirty="0"/>
              <a:t>года № 159-ФЗ </a:t>
            </a:r>
            <a:r>
              <a:rPr lang="ru-RU" sz="1300" dirty="0" smtClean="0"/>
              <a:t>«</a:t>
            </a:r>
            <a:r>
              <a:rPr lang="ru-RU" sz="1300" dirty="0"/>
              <a:t>О дополнительных гарантиях по социальной поддержке детей-сирот и детей, оставшихся без попечения родителей</a:t>
            </a:r>
            <a:r>
              <a:rPr lang="ru-RU" sz="1300" dirty="0" smtClean="0"/>
              <a:t>»</a:t>
            </a:r>
          </a:p>
          <a:p>
            <a:pPr marL="457200" lvl="0" indent="-311150" algn="just">
              <a:buClr>
                <a:schemeClr val="dk2"/>
              </a:buClr>
              <a:buSzPts val="1300"/>
              <a:buFont typeface="Oswald"/>
              <a:buChar char="●"/>
            </a:pPr>
            <a:r>
              <a:rPr lang="ru-RU" sz="1300" dirty="0" smtClean="0"/>
              <a:t>Федеральный </a:t>
            </a:r>
            <a:r>
              <a:rPr lang="ru-RU" sz="1300" dirty="0"/>
              <a:t>закон от 29 </a:t>
            </a:r>
            <a:r>
              <a:rPr lang="ru-RU" sz="1300" dirty="0" smtClean="0"/>
              <a:t>декабря 2012 </a:t>
            </a:r>
            <a:r>
              <a:rPr lang="ru-RU" sz="1300" dirty="0"/>
              <a:t>года № 273-ФЗ «Об образовании </a:t>
            </a:r>
            <a:r>
              <a:rPr lang="ru-RU" sz="1300" dirty="0" smtClean="0"/>
              <a:t>в </a:t>
            </a:r>
            <a:r>
              <a:rPr lang="ru-RU" sz="1300" dirty="0"/>
              <a:t>Российской Федерации</a:t>
            </a:r>
            <a:r>
              <a:rPr lang="ru-RU" sz="1300" dirty="0" smtClean="0"/>
              <a:t>»</a:t>
            </a:r>
          </a:p>
          <a:p>
            <a:pPr marL="457200" lvl="0" indent="-311150" algn="just">
              <a:buClr>
                <a:schemeClr val="dk2"/>
              </a:buClr>
              <a:buSzPts val="1300"/>
              <a:buFont typeface="Oswald"/>
              <a:buChar char="●"/>
            </a:pPr>
            <a:r>
              <a:rPr lang="ru-RU" sz="1300" dirty="0" smtClean="0"/>
              <a:t>Областной </a:t>
            </a:r>
            <a:r>
              <a:rPr lang="ru-RU" sz="1300" dirty="0"/>
              <a:t>закон от 23 октября </a:t>
            </a:r>
            <a:r>
              <a:rPr lang="ru-RU" sz="1300" dirty="0" smtClean="0"/>
              <a:t>1995 </a:t>
            </a:r>
            <a:r>
              <a:rPr lang="ru-RU" sz="1300" dirty="0"/>
              <a:t>года № 28-ОЗ «О защите прав ребенка</a:t>
            </a:r>
            <a:r>
              <a:rPr lang="ru-RU" sz="1300" dirty="0" smtClean="0"/>
              <a:t>»</a:t>
            </a:r>
          </a:p>
          <a:p>
            <a:pPr marL="457200" lvl="0" indent="-311150" algn="just">
              <a:buClr>
                <a:schemeClr val="dk2"/>
              </a:buClr>
              <a:buSzPts val="1300"/>
              <a:buFont typeface="Oswald"/>
              <a:buChar char="●"/>
            </a:pPr>
            <a:r>
              <a:rPr lang="ru-RU" sz="1300" dirty="0" smtClean="0"/>
              <a:t>Закон </a:t>
            </a:r>
            <a:r>
              <a:rPr lang="ru-RU" sz="1300" dirty="0"/>
              <a:t>Свердловской области </a:t>
            </a:r>
            <a:r>
              <a:rPr lang="ru-RU" sz="1300" dirty="0" smtClean="0"/>
              <a:t>от </a:t>
            </a:r>
            <a:r>
              <a:rPr lang="ru-RU" sz="1300" dirty="0"/>
              <a:t>15 июля 2013 года № 78-ОЗ </a:t>
            </a:r>
            <a:r>
              <a:rPr lang="ru-RU" sz="1300" dirty="0" smtClean="0"/>
              <a:t>«</a:t>
            </a:r>
            <a:r>
              <a:rPr lang="ru-RU" sz="1300" dirty="0"/>
              <a:t>Об образовании в Свердловской области</a:t>
            </a:r>
            <a:r>
              <a:rPr lang="ru-RU" sz="1300" dirty="0" smtClean="0"/>
              <a:t>»</a:t>
            </a:r>
          </a:p>
          <a:p>
            <a:pPr marL="457200" lvl="0" indent="-311150" algn="just">
              <a:buClr>
                <a:schemeClr val="dk2"/>
              </a:buClr>
              <a:buSzPts val="1300"/>
              <a:buFont typeface="Oswald"/>
              <a:buChar char="●"/>
            </a:pPr>
            <a:r>
              <a:rPr lang="ru-RU" sz="1300" dirty="0" smtClean="0"/>
              <a:t>постановление </a:t>
            </a:r>
            <a:r>
              <a:rPr lang="ru-RU" sz="1300" dirty="0"/>
              <a:t>Правительства Свердловской области от 22.06.2017 </a:t>
            </a:r>
            <a:r>
              <a:rPr lang="ru-RU" sz="1300" dirty="0" smtClean="0"/>
              <a:t>№ </a:t>
            </a:r>
            <a:r>
              <a:rPr lang="ru-RU" sz="1300" dirty="0"/>
              <a:t>428-ПП «Об утверждении Порядка </a:t>
            </a:r>
            <a:br>
              <a:rPr lang="ru-RU" sz="1300" dirty="0"/>
            </a:br>
            <a:r>
              <a:rPr lang="ru-RU" sz="1300" dirty="0"/>
              <a:t>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a:t>
            </a:r>
            <a:r>
              <a:rPr lang="ru-RU" sz="1300" dirty="0" smtClean="0"/>
              <a:t>в </a:t>
            </a:r>
            <a:r>
              <a:rPr lang="ru-RU" sz="1300" dirty="0"/>
              <a:t>государственных образовательных организациях Свердловской области </a:t>
            </a:r>
            <a:r>
              <a:rPr lang="ru-RU" sz="1300" dirty="0" smtClean="0"/>
              <a:t>и </a:t>
            </a:r>
            <a:r>
              <a:rPr lang="ru-RU" sz="1300" dirty="0"/>
              <a:t>муниципальных образовательных организациях, расположенных </a:t>
            </a:r>
            <a:r>
              <a:rPr lang="ru-RU" sz="1300" dirty="0" smtClean="0"/>
              <a:t>на </a:t>
            </a:r>
            <a:r>
              <a:rPr lang="ru-RU" sz="1300" dirty="0"/>
              <a:t>территории Свердловской области, </a:t>
            </a:r>
            <a:r>
              <a:rPr lang="ru-RU" sz="1300" dirty="0" smtClean="0"/>
              <a:t>на </a:t>
            </a:r>
            <a:r>
              <a:rPr lang="ru-RU" sz="1300" dirty="0"/>
              <a:t>городском, пригородном транспорте, </a:t>
            </a:r>
            <a:r>
              <a:rPr lang="ru-RU" sz="1300" dirty="0" smtClean="0"/>
              <a:t>в </a:t>
            </a:r>
            <a:r>
              <a:rPr lang="ru-RU" sz="1300" dirty="0"/>
              <a:t>сельской местности </a:t>
            </a:r>
            <a:r>
              <a:rPr lang="ru-RU" sz="1300" dirty="0" smtClean="0"/>
              <a:t>на </a:t>
            </a:r>
            <a:r>
              <a:rPr lang="ru-RU" sz="1300" dirty="0"/>
              <a:t>внутрирайонном транспорте (кроме такси), а также проезда один раз в год </a:t>
            </a:r>
            <a:r>
              <a:rPr lang="ru-RU" sz="1300" dirty="0" smtClean="0"/>
              <a:t>к </a:t>
            </a:r>
            <a:r>
              <a:rPr lang="ru-RU" sz="1300" dirty="0"/>
              <a:t>месту жительства и обратно к месту учебы»</a:t>
            </a:r>
            <a:endParaRPr sz="1300" dirty="0">
              <a:solidFill>
                <a:schemeClr val="tx1"/>
              </a:solidFill>
              <a:latin typeface="Oswald"/>
              <a:ea typeface="Oswald"/>
              <a:cs typeface="Oswald"/>
              <a:sym typeface="Oswald"/>
            </a:endParaRPr>
          </a:p>
          <a:p>
            <a:pPr marL="457200" lvl="0" indent="0" algn="ctr"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денежная</a:t>
            </a:r>
            <a:endParaRPr sz="1300" b="1" dirty="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300" dirty="0" smtClean="0">
                <a:solidFill>
                  <a:schemeClr val="tx1"/>
                </a:solidFill>
                <a:latin typeface="Oswald"/>
                <a:ea typeface="Oswald"/>
                <a:cs typeface="Oswald"/>
                <a:sym typeface="Oswald"/>
              </a:rPr>
              <a:t>Размер </a:t>
            </a:r>
            <a:r>
              <a:rPr lang="ru" sz="1300" dirty="0">
                <a:solidFill>
                  <a:schemeClr val="tx1"/>
                </a:solidFill>
                <a:latin typeface="Oswald"/>
                <a:ea typeface="Oswald"/>
                <a:cs typeface="Oswald"/>
                <a:sym typeface="Oswald"/>
              </a:rPr>
              <a:t>пособия исчисляется исходя из стоимости </a:t>
            </a:r>
            <a:r>
              <a:rPr lang="ru" sz="1300" dirty="0" smtClean="0">
                <a:solidFill>
                  <a:schemeClr val="tx1"/>
                </a:solidFill>
                <a:latin typeface="Oswald"/>
                <a:ea typeface="Oswald"/>
                <a:cs typeface="Oswald"/>
                <a:sym typeface="Oswald"/>
              </a:rPr>
              <a:t>проезда </a:t>
            </a:r>
            <a:r>
              <a:rPr lang="ru" sz="1300" dirty="0">
                <a:solidFill>
                  <a:schemeClr val="tx1"/>
                </a:solidFill>
                <a:latin typeface="Oswald"/>
                <a:ea typeface="Oswald"/>
                <a:cs typeface="Oswald"/>
                <a:sym typeface="Oswald"/>
              </a:rPr>
              <a:t>в соответствующем муниципальном образовании, расположенном на территории Свердловской </a:t>
            </a:r>
            <a:r>
              <a:rPr lang="ru" sz="1300" dirty="0" smtClean="0">
                <a:solidFill>
                  <a:schemeClr val="tx1"/>
                </a:solidFill>
                <a:latin typeface="Oswald"/>
                <a:ea typeface="Oswald"/>
                <a:cs typeface="Oswald"/>
                <a:sym typeface="Oswald"/>
              </a:rPr>
              <a:t>области, и количества месяцев в календарном году</a:t>
            </a:r>
            <a:endParaRPr sz="1300" dirty="0">
              <a:solidFill>
                <a:schemeClr val="tx1"/>
              </a:solidFill>
              <a:latin typeface="Oswald"/>
              <a:ea typeface="Oswald"/>
              <a:cs typeface="Oswald"/>
              <a:sym typeface="Oswald"/>
            </a:endParaRPr>
          </a:p>
          <a:p>
            <a:pPr marL="9144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 выплаты</a:t>
            </a:r>
            <a:endParaRPr sz="1300" b="1" dirty="0">
              <a:solidFill>
                <a:schemeClr val="tx1"/>
              </a:solidFill>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Ежемесячно</a:t>
            </a:r>
            <a:endParaRPr sz="1300" dirty="0">
              <a:solidFill>
                <a:schemeClr val="tx1"/>
              </a:solidFill>
              <a:latin typeface="Oswald"/>
              <a:ea typeface="Oswald"/>
              <a:cs typeface="Oswald"/>
              <a:sym typeface="Oswald"/>
            </a:endParaRPr>
          </a:p>
        </p:txBody>
      </p:sp>
      <p:sp>
        <p:nvSpPr>
          <p:cNvPr id="171" name="Google Shape;171;p25"/>
          <p:cNvSpPr txBox="1"/>
          <p:nvPr/>
        </p:nvSpPr>
        <p:spPr>
          <a:xfrm>
            <a:off x="819512" y="114025"/>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a:ea typeface="Oswald"/>
                <a:cs typeface="Oswald"/>
                <a:sym typeface="Oswald"/>
              </a:rPr>
              <a:t>КОД МЕРЫ </a:t>
            </a:r>
            <a:r>
              <a:rPr lang="ru" sz="1500" b="1" dirty="0" smtClean="0">
                <a:solidFill>
                  <a:schemeClr val="tx1"/>
                </a:solidFill>
                <a:latin typeface="Oswald"/>
                <a:ea typeface="Oswald"/>
                <a:cs typeface="Oswald"/>
                <a:sym typeface="Oswald"/>
              </a:rPr>
              <a:t>4421</a:t>
            </a:r>
            <a:endParaRPr sz="1500" b="1" dirty="0">
              <a:solidFill>
                <a:schemeClr val="tx1"/>
              </a:solidFill>
              <a:latin typeface="Oswald"/>
              <a:ea typeface="Oswald"/>
              <a:cs typeface="Oswald"/>
              <a:sym typeface="Oswa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6"/>
          <p:cNvSpPr txBox="1">
            <a:spLocks noGrp="1"/>
          </p:cNvSpPr>
          <p:nvPr>
            <p:ph type="ctrTitle"/>
          </p:nvPr>
        </p:nvSpPr>
        <p:spPr>
          <a:xfrm>
            <a:off x="2674050" y="171984"/>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pPr>
            <a:r>
              <a:rPr lang="ru-RU" sz="1400" dirty="0">
                <a:solidFill>
                  <a:schemeClr val="tx1"/>
                </a:solidFill>
                <a:latin typeface="Oswald" panose="020B0604020202020204" charset="-52"/>
                <a:ea typeface="Oswald" panose="020B0604020202020204" charset="-52"/>
                <a:cs typeface="Oswald" panose="020B0604020202020204" charset="-52"/>
                <a:sym typeface="Oswald" panose="020B0604020202020204" charset="-52"/>
              </a:rPr>
              <a:t>Пособие на оплату проезда (кроме проезда на такси)</a:t>
            </a:r>
            <a:endParaRPr sz="1400" dirty="0">
              <a:solidFill>
                <a:schemeClr val="tx1"/>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177" name="Google Shape;177;p26"/>
          <p:cNvSpPr txBox="1"/>
          <p:nvPr/>
        </p:nvSpPr>
        <p:spPr>
          <a:xfrm>
            <a:off x="747150" y="171984"/>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a:ea typeface="Oswald"/>
                <a:cs typeface="Oswald"/>
                <a:sym typeface="Oswald"/>
              </a:rPr>
              <a:t>КОД МЕРЫ </a:t>
            </a:r>
            <a:r>
              <a:rPr lang="ru" sz="1500" b="1" dirty="0" smtClean="0">
                <a:solidFill>
                  <a:schemeClr val="tx1"/>
                </a:solidFill>
                <a:latin typeface="Oswald"/>
                <a:ea typeface="Oswald"/>
                <a:cs typeface="Oswald"/>
                <a:sym typeface="Oswald"/>
              </a:rPr>
              <a:t>4421</a:t>
            </a:r>
            <a:endParaRPr sz="1500" b="1" dirty="0">
              <a:solidFill>
                <a:schemeClr val="tx1"/>
              </a:solidFill>
              <a:latin typeface="Oswald"/>
              <a:ea typeface="Oswald"/>
              <a:cs typeface="Oswald"/>
              <a:sym typeface="Oswald"/>
            </a:endParaRPr>
          </a:p>
        </p:txBody>
      </p:sp>
      <p:graphicFrame>
        <p:nvGraphicFramePr>
          <p:cNvPr id="178" name="Google Shape;178;p26"/>
          <p:cNvGraphicFramePr/>
          <p:nvPr>
            <p:extLst>
              <p:ext uri="{D42A27DB-BD31-4B8C-83A1-F6EECF244321}">
                <p14:modId xmlns:p14="http://schemas.microsoft.com/office/powerpoint/2010/main" val="4018632443"/>
              </p:ext>
            </p:extLst>
          </p:nvPr>
        </p:nvGraphicFramePr>
        <p:xfrm>
          <a:off x="324888" y="1271768"/>
          <a:ext cx="8494225" cy="2626147"/>
        </p:xfrm>
        <a:graphic>
          <a:graphicData uri="http://schemas.openxmlformats.org/drawingml/2006/table">
            <a:tbl>
              <a:tblPr>
                <a:noFill/>
                <a:tableStyleId>{BF4A3D39-4975-46BA-BE83-8B02B6239DEE}</a:tableStyleId>
              </a:tblPr>
              <a:tblGrid>
                <a:gridCol w="4836325">
                  <a:extLst>
                    <a:ext uri="{9D8B030D-6E8A-4147-A177-3AD203B41FA5}">
                      <a16:colId xmlns:a16="http://schemas.microsoft.com/office/drawing/2014/main" val="20000"/>
                    </a:ext>
                  </a:extLst>
                </a:gridCol>
                <a:gridCol w="3657900">
                  <a:extLst>
                    <a:ext uri="{9D8B030D-6E8A-4147-A177-3AD203B41FA5}">
                      <a16:colId xmlns:a16="http://schemas.microsoft.com/office/drawing/2014/main" val="20001"/>
                    </a:ext>
                  </a:extLst>
                </a:gridCol>
              </a:tblGrid>
              <a:tr h="440893">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endParaRPr lang="ru-RU" sz="1200" b="1" dirty="0" smtClean="0">
                        <a:latin typeface="Oswald"/>
                        <a:ea typeface="Oswald"/>
                        <a:cs typeface="Oswald"/>
                        <a:sym typeface="Oswald"/>
                      </a:endParaRPr>
                    </a:p>
                    <a:p>
                      <a:pPr marL="0" lvl="0" indent="0" algn="ctr" rtl="0">
                        <a:spcBef>
                          <a:spcPts val="0"/>
                        </a:spcBef>
                        <a:spcAft>
                          <a:spcPts val="0"/>
                        </a:spcAft>
                        <a:buNone/>
                      </a:pP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809921">
                <a:tc>
                  <a:txBody>
                    <a:bodyPr/>
                    <a:lstStyle/>
                    <a:p>
                      <a:pPr marL="179999" marR="0" lvl="0" indent="-159424" algn="l" defTabSz="342900" rtl="0" eaLnBrk="1" fontAlgn="auto" latinLnBrk="0" hangingPunct="1">
                        <a:lnSpc>
                          <a:spcPct val="100000"/>
                        </a:lnSpc>
                        <a:spcBef>
                          <a:spcPts val="0"/>
                        </a:spcBef>
                        <a:spcAft>
                          <a:spcPts val="0"/>
                        </a:spcAft>
                        <a:buClrTx/>
                        <a:buSzPts val="1150"/>
                        <a:buFont typeface="Oswald"/>
                        <a:buChar char="●"/>
                        <a:tabLst/>
                        <a:defRPr/>
                      </a:pPr>
                      <a:r>
                        <a:rPr lang="ru-RU" sz="1200" dirty="0">
                          <a:solidFill>
                            <a:schemeClr val="tx1"/>
                          </a:solidFill>
                          <a:latin typeface="Oswald"/>
                          <a:ea typeface="Oswald"/>
                          <a:cs typeface="Oswald"/>
                          <a:sym typeface="Oswald"/>
                        </a:rPr>
                        <a:t>Лица в возрасте от 18 лет до 23 лет, у которых в период их обучения по основным профессиональным</a:t>
                      </a:r>
                      <a:r>
                        <a:rPr lang="ru-RU" sz="1200" baseline="0" dirty="0">
                          <a:solidFill>
                            <a:schemeClr val="tx1"/>
                          </a:solidFill>
                          <a:latin typeface="Oswald"/>
                          <a:ea typeface="Oswald"/>
                          <a:cs typeface="Oswald"/>
                          <a:sym typeface="Oswald"/>
                        </a:rPr>
                        <a:t> образовательным программам и (или)</a:t>
                      </a:r>
                      <a:r>
                        <a:rPr lang="ru-RU" sz="1200" dirty="0">
                          <a:solidFill>
                            <a:schemeClr val="tx1"/>
                          </a:solidFill>
                          <a:latin typeface="Oswald"/>
                          <a:ea typeface="Oswald"/>
                          <a:cs typeface="Oswald"/>
                          <a:sym typeface="Oswald"/>
                        </a:rPr>
                        <a:t>  по программам</a:t>
                      </a:r>
                      <a:r>
                        <a:rPr lang="ru-RU" sz="1200" baseline="0" dirty="0">
                          <a:solidFill>
                            <a:schemeClr val="tx1"/>
                          </a:solidFill>
                          <a:latin typeface="Oswald"/>
                          <a:ea typeface="Oswald"/>
                          <a:cs typeface="Oswald"/>
                          <a:sym typeface="Oswald"/>
                        </a:rPr>
                        <a:t> профессиональной подготовки по профессиям  рабочих, должностям служащих умерли оба родителя или единственный родитель</a:t>
                      </a:r>
                      <a:endParaRPr sz="1200" dirty="0">
                        <a:solidFill>
                          <a:schemeClr val="tx1"/>
                        </a:solidFill>
                        <a:latin typeface="Oswald"/>
                        <a:ea typeface="Oswald"/>
                        <a:cs typeface="Oswald"/>
                        <a:sym typeface="Oswald"/>
                      </a:endParaRPr>
                    </a:p>
                  </a:txBody>
                  <a:tcPr marL="91425" marR="91425" marT="91425" marB="91425"/>
                </a:tc>
                <a:tc rowSpan="4">
                  <a:txBody>
                    <a:bodyPr/>
                    <a:lstStyle/>
                    <a:p>
                      <a:pPr marL="179999" lvl="0" indent="-159424" algn="l" defTabSz="342900" rtl="0" eaLnBrk="1" latinLnBrk="0" hangingPunct="1">
                        <a:spcBef>
                          <a:spcPts val="0"/>
                        </a:spcBef>
                        <a:spcAft>
                          <a:spcPts val="0"/>
                        </a:spcAft>
                        <a:buSzPts val="1150"/>
                        <a:buFont typeface="Oswald"/>
                        <a:buChar char="●"/>
                      </a:pPr>
                      <a:r>
                        <a:rPr lang="ru" sz="1200" kern="1200" dirty="0">
                          <a:solidFill>
                            <a:srgbClr val="000000"/>
                          </a:solidFill>
                          <a:latin typeface="Oswald"/>
                          <a:ea typeface="Oswald"/>
                          <a:cs typeface="Oswald"/>
                          <a:sym typeface="Oswald"/>
                        </a:rPr>
                        <a:t>Подача заявления руководителю образовательной организации</a:t>
                      </a:r>
                      <a:endParaRPr sz="1200" kern="1200" dirty="0">
                        <a:solidFill>
                          <a:srgbClr val="000000"/>
                        </a:solidFill>
                        <a:latin typeface="Oswald"/>
                        <a:ea typeface="Oswald"/>
                        <a:cs typeface="Oswald"/>
                        <a:sym typeface="Oswald"/>
                      </a:endParaRPr>
                    </a:p>
                    <a:p>
                      <a:pPr marL="179999" lvl="0" indent="-159424" algn="l" defTabSz="342900" rtl="0" eaLnBrk="1" latinLnBrk="0" hangingPunct="1">
                        <a:spcBef>
                          <a:spcPts val="0"/>
                        </a:spcBef>
                        <a:spcAft>
                          <a:spcPts val="0"/>
                        </a:spcAft>
                        <a:buClr>
                          <a:schemeClr val="dk2"/>
                        </a:buClr>
                        <a:buSzPts val="1150"/>
                        <a:buFont typeface="Oswald"/>
                        <a:buChar char="●"/>
                      </a:pPr>
                      <a:r>
                        <a:rPr lang="ru" sz="1200" kern="1200" dirty="0">
                          <a:solidFill>
                            <a:schemeClr val="tx1"/>
                          </a:solidFill>
                          <a:latin typeface="Oswald"/>
                          <a:ea typeface="Oswald"/>
                          <a:cs typeface="Oswald"/>
                          <a:sym typeface="Oswald"/>
                        </a:rPr>
                        <a:t>Копия свидетельства о рождении ребенка</a:t>
                      </a:r>
                      <a:endParaRPr sz="1200" kern="1200" dirty="0">
                        <a:solidFill>
                          <a:schemeClr val="tx1"/>
                        </a:solidFill>
                        <a:latin typeface="Oswald"/>
                        <a:ea typeface="Oswald"/>
                        <a:cs typeface="Oswald"/>
                        <a:sym typeface="Oswald"/>
                      </a:endParaRPr>
                    </a:p>
                    <a:p>
                      <a:pPr marL="179999" lvl="0" indent="-159424" algn="l" defTabSz="342900" rtl="0" eaLnBrk="1" latinLnBrk="0" hangingPunct="1">
                        <a:spcBef>
                          <a:spcPts val="0"/>
                        </a:spcBef>
                        <a:spcAft>
                          <a:spcPts val="0"/>
                        </a:spcAft>
                        <a:buClr>
                          <a:schemeClr val="dk2"/>
                        </a:buClr>
                        <a:buSzPts val="1150"/>
                        <a:buFont typeface="Oswald"/>
                        <a:buChar char="●"/>
                      </a:pPr>
                      <a:r>
                        <a:rPr lang="ru" sz="1200" kern="1200" dirty="0">
                          <a:solidFill>
                            <a:schemeClr val="tx1"/>
                          </a:solidFill>
                          <a:latin typeface="Oswald"/>
                          <a:ea typeface="Oswald"/>
                          <a:cs typeface="Oswald"/>
                          <a:sym typeface="Oswald"/>
                        </a:rPr>
                        <a:t>Паспорт или иной документ удостоверяющий личность законного </a:t>
                      </a:r>
                      <a:r>
                        <a:rPr lang="ru" sz="1200" kern="1200" dirty="0" smtClean="0">
                          <a:solidFill>
                            <a:schemeClr val="tx1"/>
                          </a:solidFill>
                          <a:latin typeface="Oswald"/>
                          <a:ea typeface="Oswald"/>
                          <a:cs typeface="Oswald"/>
                          <a:sym typeface="Oswald"/>
                        </a:rPr>
                        <a:t>представителя</a:t>
                      </a:r>
                    </a:p>
                    <a:p>
                      <a:pPr marL="179999" lvl="0" indent="-159424" algn="l" defTabSz="342900" rtl="0" eaLnBrk="1" latinLnBrk="0" hangingPunct="1">
                        <a:spcBef>
                          <a:spcPts val="0"/>
                        </a:spcBef>
                        <a:spcAft>
                          <a:spcPts val="0"/>
                        </a:spcAft>
                        <a:buClr>
                          <a:schemeClr val="dk2"/>
                        </a:buClr>
                        <a:buSzPts val="1150"/>
                        <a:buFont typeface="Oswald"/>
                        <a:buChar char="●"/>
                      </a:pPr>
                      <a:r>
                        <a:rPr lang="ru-RU" sz="1200" kern="1200" dirty="0" smtClean="0">
                          <a:solidFill>
                            <a:schemeClr val="tx1"/>
                          </a:solidFill>
                          <a:latin typeface="Oswald"/>
                          <a:ea typeface="Oswald"/>
                          <a:cs typeface="Oswald"/>
                        </a:rPr>
                        <a:t>Копия акта органа опеки и попечительства о назначении опекуна (попечителя) или копия договора о передаче ребенка (детей) в приемную семью (патронатную семью)</a:t>
                      </a:r>
                      <a:endParaRPr sz="1200" kern="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279265">
                <a:tc>
                  <a:txBody>
                    <a:bodyPr/>
                    <a:lstStyle/>
                    <a:p>
                      <a:pPr marL="179999" lvl="0" indent="-159424" algn="l" rtl="0">
                        <a:spcBef>
                          <a:spcPts val="0"/>
                        </a:spcBef>
                        <a:spcAft>
                          <a:spcPts val="0"/>
                        </a:spcAft>
                        <a:buSzPts val="115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2"/>
                  </a:ext>
                </a:extLst>
              </a:tr>
              <a:tr h="279265">
                <a:tc>
                  <a:txBody>
                    <a:bodyPr/>
                    <a:lstStyle/>
                    <a:p>
                      <a:pPr marL="179999" lvl="0" indent="-159424" algn="l" rtl="0">
                        <a:spcBef>
                          <a:spcPts val="0"/>
                        </a:spcBef>
                        <a:spcAft>
                          <a:spcPts val="0"/>
                        </a:spcAft>
                        <a:buSzPts val="1150"/>
                        <a:buFont typeface="Oswald"/>
                        <a:buChar char="●"/>
                      </a:pPr>
                      <a:r>
                        <a:rPr lang="ru" sz="1200" dirty="0">
                          <a:latin typeface="Oswald"/>
                          <a:ea typeface="Oswald"/>
                          <a:cs typeface="Oswald"/>
                          <a:sym typeface="Oswald"/>
                        </a:rPr>
                        <a:t>Дети, оставшиеся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431707">
                <a:tc>
                  <a:txBody>
                    <a:bodyPr/>
                    <a:lstStyle/>
                    <a:p>
                      <a:pPr marL="179999" lvl="0" indent="-159424" algn="l" rtl="0">
                        <a:spcBef>
                          <a:spcPts val="0"/>
                        </a:spcBef>
                        <a:spcAft>
                          <a:spcPts val="0"/>
                        </a:spcAft>
                        <a:buSzPts val="115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4" name="Google Shape;184;p27"/>
          <p:cNvSpPr/>
          <p:nvPr/>
        </p:nvSpPr>
        <p:spPr>
          <a:xfrm>
            <a:off x="495329" y="776203"/>
            <a:ext cx="8053500" cy="3955926"/>
          </a:xfrm>
          <a:prstGeom prst="rect">
            <a:avLst/>
          </a:prstGeom>
          <a:noFill/>
          <a:ln>
            <a:noFill/>
          </a:ln>
        </p:spPr>
        <p:txBody>
          <a:bodyPr spcFirstLastPara="1" wrap="square" lIns="68575" tIns="34275" rIns="68575" bIns="34275" anchor="t" anchorCtr="0">
            <a:noAutofit/>
          </a:bodyPr>
          <a:lstStyle/>
          <a:p>
            <a:pPr marL="146050" algn="ctr">
              <a:buClr>
                <a:schemeClr val="dk2"/>
              </a:buClr>
              <a:buSzPts val="1300"/>
            </a:pPr>
            <a:r>
              <a:rPr lang="ru-RU" sz="1300" b="1" dirty="0" smtClean="0">
                <a:solidFill>
                  <a:schemeClr val="tx1"/>
                </a:solidFill>
                <a:latin typeface="Oswald"/>
                <a:ea typeface="Oswald"/>
                <a:cs typeface="Oswald"/>
                <a:sym typeface="Oswald"/>
              </a:rPr>
              <a:t>Нормативные основания</a:t>
            </a:r>
          </a:p>
          <a:p>
            <a:pPr marL="457200" lvl="0" indent="-311150" algn="just">
              <a:buClr>
                <a:schemeClr val="dk2"/>
              </a:buClr>
              <a:buSzPts val="1300"/>
              <a:buFont typeface="Oswald"/>
              <a:buChar char="●"/>
            </a:pPr>
            <a:r>
              <a:rPr lang="ru-RU" sz="1200" dirty="0" smtClean="0">
                <a:solidFill>
                  <a:schemeClr val="tx1"/>
                </a:solidFill>
                <a:latin typeface="Oswald"/>
                <a:ea typeface="Oswald"/>
                <a:cs typeface="Oswald"/>
                <a:sym typeface="Oswald"/>
              </a:rPr>
              <a:t>Ф</a:t>
            </a:r>
            <a:r>
              <a:rPr lang="ru-RU" sz="1200" dirty="0" smtClean="0">
                <a:solidFill>
                  <a:schemeClr val="tx1"/>
                </a:solidFill>
                <a:latin typeface="Oswald"/>
                <a:ea typeface="Oswald"/>
                <a:cs typeface="Oswald"/>
              </a:rPr>
              <a:t>едеральный </a:t>
            </a:r>
            <a:r>
              <a:rPr lang="ru-RU" sz="1200" dirty="0">
                <a:solidFill>
                  <a:schemeClr val="tx1"/>
                </a:solidFill>
                <a:latin typeface="Oswald"/>
                <a:ea typeface="Oswald"/>
                <a:cs typeface="Oswald"/>
              </a:rPr>
              <a:t>закон от 21 </a:t>
            </a:r>
            <a:r>
              <a:rPr lang="ru-RU" sz="1200" dirty="0" smtClean="0">
                <a:solidFill>
                  <a:schemeClr val="tx1"/>
                </a:solidFill>
                <a:latin typeface="Oswald"/>
                <a:ea typeface="Oswald"/>
                <a:cs typeface="Oswald"/>
              </a:rPr>
              <a:t>декабря 1996 </a:t>
            </a:r>
            <a:r>
              <a:rPr lang="ru-RU" sz="1200" dirty="0">
                <a:solidFill>
                  <a:schemeClr val="tx1"/>
                </a:solidFill>
                <a:latin typeface="Oswald"/>
                <a:ea typeface="Oswald"/>
                <a:cs typeface="Oswald"/>
              </a:rPr>
              <a:t>года № 159-ФЗ «О дополнительных гарантиях по социальной поддержке детей-сирот и детей, оставшихся без попечения родителей</a:t>
            </a:r>
            <a:r>
              <a:rPr lang="ru-RU" sz="1200" dirty="0" smtClean="0">
                <a:solidFill>
                  <a:schemeClr val="tx1"/>
                </a:solidFill>
                <a:latin typeface="Oswald"/>
                <a:ea typeface="Oswald"/>
                <a:cs typeface="Oswald"/>
              </a:rPr>
              <a:t>»</a:t>
            </a:r>
          </a:p>
          <a:p>
            <a:pPr marL="457200" lvl="0" indent="-311150" algn="just">
              <a:buClr>
                <a:schemeClr val="dk2"/>
              </a:buClr>
              <a:buSzPts val="1300"/>
              <a:buFont typeface="Oswald"/>
              <a:buChar char="●"/>
            </a:pPr>
            <a:r>
              <a:rPr lang="ru-RU" sz="1200" dirty="0" smtClean="0">
                <a:solidFill>
                  <a:schemeClr val="tx1"/>
                </a:solidFill>
                <a:latin typeface="Oswald"/>
                <a:ea typeface="Oswald"/>
                <a:cs typeface="Oswald"/>
              </a:rPr>
              <a:t>Федеральный </a:t>
            </a:r>
            <a:r>
              <a:rPr lang="ru-RU" sz="1200" dirty="0">
                <a:solidFill>
                  <a:schemeClr val="tx1"/>
                </a:solidFill>
                <a:latin typeface="Oswald"/>
                <a:ea typeface="Oswald"/>
                <a:cs typeface="Oswald"/>
              </a:rPr>
              <a:t>закон от 29 </a:t>
            </a:r>
            <a:r>
              <a:rPr lang="ru-RU" sz="1200" dirty="0" smtClean="0">
                <a:solidFill>
                  <a:schemeClr val="tx1"/>
                </a:solidFill>
                <a:latin typeface="Oswald"/>
                <a:ea typeface="Oswald"/>
                <a:cs typeface="Oswald"/>
              </a:rPr>
              <a:t>декабря 2012 </a:t>
            </a:r>
            <a:r>
              <a:rPr lang="ru-RU" sz="1200" dirty="0">
                <a:solidFill>
                  <a:schemeClr val="tx1"/>
                </a:solidFill>
                <a:latin typeface="Oswald"/>
                <a:ea typeface="Oswald"/>
                <a:cs typeface="Oswald"/>
              </a:rPr>
              <a:t>года № 273-ФЗ «Об </a:t>
            </a:r>
            <a:r>
              <a:rPr lang="ru-RU" sz="1200" dirty="0" smtClean="0">
                <a:solidFill>
                  <a:schemeClr val="tx1"/>
                </a:solidFill>
                <a:latin typeface="Oswald"/>
                <a:ea typeface="Oswald"/>
                <a:cs typeface="Oswald"/>
              </a:rPr>
              <a:t>образовании в </a:t>
            </a:r>
            <a:r>
              <a:rPr lang="ru-RU" sz="1200" dirty="0">
                <a:solidFill>
                  <a:schemeClr val="tx1"/>
                </a:solidFill>
                <a:latin typeface="Oswald"/>
                <a:ea typeface="Oswald"/>
                <a:cs typeface="Oswald"/>
              </a:rPr>
              <a:t>Российской Федерации</a:t>
            </a:r>
            <a:r>
              <a:rPr lang="ru-RU" sz="1200" dirty="0" smtClean="0">
                <a:solidFill>
                  <a:schemeClr val="tx1"/>
                </a:solidFill>
                <a:latin typeface="Oswald"/>
                <a:ea typeface="Oswald"/>
                <a:cs typeface="Oswald"/>
              </a:rPr>
              <a:t>»</a:t>
            </a:r>
          </a:p>
          <a:p>
            <a:pPr marL="457200" lvl="0" indent="-311150" algn="just">
              <a:buClr>
                <a:schemeClr val="dk2"/>
              </a:buClr>
              <a:buSzPts val="1300"/>
              <a:buFont typeface="Oswald"/>
              <a:buChar char="●"/>
            </a:pPr>
            <a:r>
              <a:rPr lang="ru-RU" sz="1200" dirty="0" smtClean="0">
                <a:solidFill>
                  <a:schemeClr val="tx1"/>
                </a:solidFill>
                <a:latin typeface="Oswald"/>
                <a:ea typeface="Oswald"/>
                <a:cs typeface="Oswald"/>
              </a:rPr>
              <a:t>Областной </a:t>
            </a:r>
            <a:r>
              <a:rPr lang="ru-RU" sz="1200" dirty="0">
                <a:solidFill>
                  <a:schemeClr val="tx1"/>
                </a:solidFill>
                <a:latin typeface="Oswald"/>
                <a:ea typeface="Oswald"/>
                <a:cs typeface="Oswald"/>
              </a:rPr>
              <a:t>закон от 23 </a:t>
            </a:r>
            <a:r>
              <a:rPr lang="ru-RU" sz="1200" dirty="0" smtClean="0">
                <a:solidFill>
                  <a:schemeClr val="tx1"/>
                </a:solidFill>
                <a:latin typeface="Oswald"/>
                <a:ea typeface="Oswald"/>
                <a:cs typeface="Oswald"/>
              </a:rPr>
              <a:t>октября 1995 </a:t>
            </a:r>
            <a:r>
              <a:rPr lang="ru-RU" sz="1200" dirty="0">
                <a:solidFill>
                  <a:schemeClr val="tx1"/>
                </a:solidFill>
                <a:latin typeface="Oswald"/>
                <a:ea typeface="Oswald"/>
                <a:cs typeface="Oswald"/>
              </a:rPr>
              <a:t>года № 28-ОЗ «О защите прав ребенка</a:t>
            </a:r>
            <a:r>
              <a:rPr lang="ru-RU" sz="1200" dirty="0" smtClean="0">
                <a:solidFill>
                  <a:schemeClr val="tx1"/>
                </a:solidFill>
                <a:latin typeface="Oswald"/>
                <a:ea typeface="Oswald"/>
                <a:cs typeface="Oswald"/>
              </a:rPr>
              <a:t>»</a:t>
            </a:r>
          </a:p>
          <a:p>
            <a:pPr marL="457200" lvl="0" indent="-311150" algn="just">
              <a:buClr>
                <a:schemeClr val="dk2"/>
              </a:buClr>
              <a:buSzPts val="1300"/>
              <a:buFont typeface="Oswald"/>
              <a:buChar char="●"/>
            </a:pPr>
            <a:r>
              <a:rPr lang="ru-RU" sz="1200" dirty="0" smtClean="0">
                <a:solidFill>
                  <a:schemeClr val="tx1"/>
                </a:solidFill>
                <a:latin typeface="Oswald"/>
                <a:ea typeface="Oswald"/>
                <a:cs typeface="Oswald"/>
              </a:rPr>
              <a:t>Закон </a:t>
            </a:r>
            <a:r>
              <a:rPr lang="ru-RU" sz="1200" dirty="0">
                <a:solidFill>
                  <a:schemeClr val="tx1"/>
                </a:solidFill>
                <a:latin typeface="Oswald"/>
                <a:ea typeface="Oswald"/>
                <a:cs typeface="Oswald"/>
              </a:rPr>
              <a:t>Свердловской области от 15 июля 2013 года № 78-ОЗ «Об образовании в Свердловской области</a:t>
            </a:r>
            <a:r>
              <a:rPr lang="ru-RU" sz="1200" dirty="0" smtClean="0">
                <a:solidFill>
                  <a:schemeClr val="tx1"/>
                </a:solidFill>
                <a:latin typeface="Oswald"/>
                <a:ea typeface="Oswald"/>
                <a:cs typeface="Oswald"/>
              </a:rPr>
              <a:t>»</a:t>
            </a:r>
            <a:endParaRPr lang="ru-RU" sz="1200" dirty="0">
              <a:solidFill>
                <a:schemeClr val="tx1"/>
              </a:solidFill>
              <a:latin typeface="Oswald"/>
              <a:ea typeface="Oswald"/>
              <a:cs typeface="Oswald"/>
            </a:endParaRPr>
          </a:p>
          <a:p>
            <a:pPr marL="457200" lvl="0" indent="-311150" algn="just">
              <a:buClr>
                <a:schemeClr val="dk2"/>
              </a:buClr>
              <a:buSzPts val="1300"/>
              <a:buFont typeface="Oswald"/>
              <a:buChar char="●"/>
            </a:pPr>
            <a:r>
              <a:rPr lang="ru-RU" sz="1200" dirty="0">
                <a:solidFill>
                  <a:schemeClr val="tx1"/>
                </a:solidFill>
                <a:latin typeface="Oswald"/>
                <a:ea typeface="Oswald"/>
                <a:cs typeface="Oswald"/>
              </a:rPr>
              <a:t>постановление Правительства Свердловской области от 22.06.2017 № 428-ПП «Об утверждении </a:t>
            </a:r>
            <a:r>
              <a:rPr lang="ru-RU" sz="1200" dirty="0" smtClean="0">
                <a:solidFill>
                  <a:schemeClr val="tx1"/>
                </a:solidFill>
                <a:latin typeface="Oswald"/>
                <a:ea typeface="Oswald"/>
                <a:cs typeface="Oswald"/>
              </a:rPr>
              <a:t>Порядка и </a:t>
            </a:r>
            <a:r>
              <a:rPr lang="ru-RU" sz="1200" dirty="0">
                <a:solidFill>
                  <a:schemeClr val="tx1"/>
                </a:solidFill>
                <a:latin typeface="Oswald"/>
                <a:ea typeface="Oswald"/>
                <a:cs typeface="Oswald"/>
              </a:rPr>
              <a:t>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a:t>
            </a:r>
            <a:br>
              <a:rPr lang="ru-RU" sz="1200" dirty="0">
                <a:solidFill>
                  <a:schemeClr val="tx1"/>
                </a:solidFill>
                <a:latin typeface="Oswald"/>
                <a:ea typeface="Oswald"/>
                <a:cs typeface="Oswald"/>
              </a:rPr>
            </a:br>
            <a:r>
              <a:rPr lang="ru-RU" sz="1200" dirty="0">
                <a:solidFill>
                  <a:schemeClr val="tx1"/>
                </a:solidFill>
                <a:latin typeface="Oswald"/>
                <a:ea typeface="Oswald"/>
                <a:cs typeface="Oswald"/>
              </a:rPr>
              <a:t>в государственных образовательных организациях Свердловской </a:t>
            </a:r>
            <a:r>
              <a:rPr lang="ru-RU" sz="1200" dirty="0" smtClean="0">
                <a:solidFill>
                  <a:schemeClr val="tx1"/>
                </a:solidFill>
                <a:latin typeface="Oswald"/>
                <a:ea typeface="Oswald"/>
                <a:cs typeface="Oswald"/>
              </a:rPr>
              <a:t>области и </a:t>
            </a:r>
            <a:r>
              <a:rPr lang="ru-RU" sz="1200" dirty="0">
                <a:solidFill>
                  <a:schemeClr val="tx1"/>
                </a:solidFill>
                <a:latin typeface="Oswald"/>
                <a:ea typeface="Oswald"/>
                <a:cs typeface="Oswald"/>
              </a:rPr>
              <a:t>муниципальных образовательных организациях, расположенных </a:t>
            </a:r>
            <a:r>
              <a:rPr lang="ru-RU" sz="1200" dirty="0" smtClean="0">
                <a:solidFill>
                  <a:schemeClr val="tx1"/>
                </a:solidFill>
                <a:latin typeface="Oswald"/>
                <a:ea typeface="Oswald"/>
                <a:cs typeface="Oswald"/>
              </a:rPr>
              <a:t>на </a:t>
            </a:r>
            <a:r>
              <a:rPr lang="ru-RU" sz="1200" dirty="0">
                <a:solidFill>
                  <a:schemeClr val="tx1"/>
                </a:solidFill>
                <a:latin typeface="Oswald"/>
                <a:ea typeface="Oswald"/>
                <a:cs typeface="Oswald"/>
              </a:rPr>
              <a:t>территории Свердловской </a:t>
            </a:r>
            <a:r>
              <a:rPr lang="ru-RU" sz="1200" dirty="0" smtClean="0">
                <a:solidFill>
                  <a:schemeClr val="tx1"/>
                </a:solidFill>
                <a:latin typeface="Oswald"/>
                <a:ea typeface="Oswald"/>
                <a:cs typeface="Oswald"/>
              </a:rPr>
              <a:t>области, на </a:t>
            </a:r>
            <a:r>
              <a:rPr lang="ru-RU" sz="1200" dirty="0">
                <a:solidFill>
                  <a:schemeClr val="tx1"/>
                </a:solidFill>
                <a:latin typeface="Oswald"/>
                <a:ea typeface="Oswald"/>
                <a:cs typeface="Oswald"/>
              </a:rPr>
              <a:t>городском, пригородном </a:t>
            </a:r>
            <a:r>
              <a:rPr lang="ru-RU" sz="1200" dirty="0" smtClean="0">
                <a:solidFill>
                  <a:schemeClr val="tx1"/>
                </a:solidFill>
                <a:latin typeface="Oswald"/>
                <a:ea typeface="Oswald"/>
                <a:cs typeface="Oswald"/>
              </a:rPr>
              <a:t>транспорте, в </a:t>
            </a:r>
            <a:r>
              <a:rPr lang="ru-RU" sz="1200" dirty="0">
                <a:solidFill>
                  <a:schemeClr val="tx1"/>
                </a:solidFill>
                <a:latin typeface="Oswald"/>
                <a:ea typeface="Oswald"/>
                <a:cs typeface="Oswald"/>
              </a:rPr>
              <a:t>сельской </a:t>
            </a:r>
            <a:r>
              <a:rPr lang="ru-RU" sz="1200" dirty="0" smtClean="0">
                <a:solidFill>
                  <a:schemeClr val="tx1"/>
                </a:solidFill>
                <a:latin typeface="Oswald"/>
                <a:ea typeface="Oswald"/>
                <a:cs typeface="Oswald"/>
              </a:rPr>
              <a:t>местности на </a:t>
            </a:r>
            <a:r>
              <a:rPr lang="ru-RU" sz="1200" dirty="0">
                <a:solidFill>
                  <a:schemeClr val="tx1"/>
                </a:solidFill>
                <a:latin typeface="Oswald"/>
                <a:ea typeface="Oswald"/>
                <a:cs typeface="Oswald"/>
              </a:rPr>
              <a:t>внутрирайонном транспорте (кроме такси), а также проезда один раз в </a:t>
            </a:r>
            <a:r>
              <a:rPr lang="ru-RU" sz="1200" dirty="0" smtClean="0">
                <a:solidFill>
                  <a:schemeClr val="tx1"/>
                </a:solidFill>
                <a:latin typeface="Oswald"/>
                <a:ea typeface="Oswald"/>
                <a:cs typeface="Oswald"/>
              </a:rPr>
              <a:t>год к </a:t>
            </a:r>
            <a:r>
              <a:rPr lang="ru-RU" sz="1200" dirty="0">
                <a:solidFill>
                  <a:schemeClr val="tx1"/>
                </a:solidFill>
                <a:latin typeface="Oswald"/>
                <a:ea typeface="Oswald"/>
                <a:cs typeface="Oswald"/>
              </a:rPr>
              <a:t>месту жительства и обратно к месту учебы»</a:t>
            </a:r>
            <a:endParaRPr lang="ru-RU" sz="1200" dirty="0">
              <a:solidFill>
                <a:schemeClr val="tx1"/>
              </a:solidFill>
              <a:latin typeface="Oswald"/>
              <a:ea typeface="Oswald"/>
              <a:cs typeface="Oswald"/>
              <a:sym typeface="Oswald"/>
            </a:endParaRPr>
          </a:p>
          <a:p>
            <a:pPr marL="457200" lvl="0" indent="-311150" algn="just">
              <a:buClr>
                <a:schemeClr val="dk2"/>
              </a:buClr>
              <a:buSzPts val="1300"/>
              <a:buFont typeface="Oswald"/>
              <a:buChar char="●"/>
            </a:pPr>
            <a:endParaRPr lang="ru-RU" sz="12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a:t>
            </a:r>
            <a:r>
              <a:rPr lang="ru" sz="1300" b="1" dirty="0" smtClean="0">
                <a:solidFill>
                  <a:schemeClr val="tx1"/>
                </a:solidFill>
                <a:latin typeface="Oswald"/>
                <a:ea typeface="Oswald"/>
                <a:cs typeface="Oswald"/>
                <a:sym typeface="Oswald"/>
              </a:rPr>
              <a:t>предоставления</a:t>
            </a:r>
          </a:p>
          <a:p>
            <a:pPr marL="457200" marR="0" lvl="0" indent="-304800" algn="just" rtl="0">
              <a:spcBef>
                <a:spcPts val="0"/>
              </a:spcBef>
              <a:spcAft>
                <a:spcPts val="0"/>
              </a:spcAft>
              <a:buClr>
                <a:schemeClr val="dk2"/>
              </a:buClr>
              <a:buSzPts val="1200"/>
              <a:buFont typeface="Oswald"/>
              <a:buChar char="●"/>
            </a:pPr>
            <a:r>
              <a:rPr lang="ru" sz="1200" b="1" dirty="0" smtClean="0">
                <a:solidFill>
                  <a:schemeClr val="tx1"/>
                </a:solidFill>
                <a:latin typeface="Oswald"/>
                <a:ea typeface="Oswald"/>
                <a:cs typeface="Oswald"/>
                <a:sym typeface="Oswald"/>
              </a:rPr>
              <a:t>Денежная</a:t>
            </a:r>
            <a:r>
              <a:rPr lang="ru" sz="1200" dirty="0">
                <a:solidFill>
                  <a:schemeClr val="tx1"/>
                </a:solidFill>
                <a:latin typeface="Oswald"/>
                <a:ea typeface="Oswald"/>
                <a:cs typeface="Oswald"/>
                <a:sym typeface="Oswald"/>
              </a:rPr>
              <a:t>: компенсация расходов на приобретение обучающимся разовых проездных документов у соответствующих транспортных организаций за счет субсидии предоставляемой образовательной организации из бюджета Свердловской области </a:t>
            </a:r>
            <a:endParaRPr sz="1200" dirty="0">
              <a:solidFill>
                <a:schemeClr val="tx1"/>
              </a:solidFill>
              <a:latin typeface="Oswald"/>
              <a:ea typeface="Oswald"/>
              <a:cs typeface="Oswald"/>
              <a:sym typeface="Oswald"/>
            </a:endParaRPr>
          </a:p>
          <a:p>
            <a:pPr marL="0" marR="0" lvl="0" indent="0" algn="ctr" rtl="0">
              <a:spcBef>
                <a:spcPts val="0"/>
              </a:spcBef>
              <a:spcAft>
                <a:spcPts val="0"/>
              </a:spcAft>
              <a:buNone/>
            </a:pPr>
            <a:r>
              <a:rPr lang="ru" sz="1000" b="1" dirty="0">
                <a:solidFill>
                  <a:schemeClr val="tx1"/>
                </a:solidFill>
                <a:latin typeface="Oswald"/>
                <a:ea typeface="Oswald"/>
                <a:cs typeface="Oswald"/>
                <a:sym typeface="Oswald"/>
              </a:rPr>
              <a:t>ИЛИ</a:t>
            </a:r>
            <a:endParaRPr sz="1000" b="1" dirty="0">
              <a:solidFill>
                <a:schemeClr val="tx1"/>
              </a:solidFill>
              <a:latin typeface="Oswald"/>
              <a:ea typeface="Oswald"/>
              <a:cs typeface="Oswald"/>
              <a:sym typeface="Oswald"/>
            </a:endParaRPr>
          </a:p>
          <a:p>
            <a:pPr marL="457200" marR="0" lvl="0" indent="-304800" algn="l" rtl="0">
              <a:spcBef>
                <a:spcPts val="0"/>
              </a:spcBef>
              <a:spcAft>
                <a:spcPts val="0"/>
              </a:spcAft>
              <a:buClr>
                <a:schemeClr val="dk2"/>
              </a:buClr>
              <a:buSzPts val="1200"/>
              <a:buFont typeface="Oswald"/>
              <a:buChar char="●"/>
            </a:pPr>
            <a:r>
              <a:rPr lang="ru" sz="1200" b="1" dirty="0">
                <a:solidFill>
                  <a:schemeClr val="tx1"/>
                </a:solidFill>
                <a:latin typeface="Oswald"/>
                <a:ea typeface="Oswald"/>
                <a:cs typeface="Oswald"/>
                <a:sym typeface="Oswald"/>
              </a:rPr>
              <a:t>Натуральная</a:t>
            </a:r>
            <a:r>
              <a:rPr lang="ru" sz="1200" dirty="0">
                <a:solidFill>
                  <a:schemeClr val="tx1"/>
                </a:solidFill>
                <a:latin typeface="Oswald"/>
                <a:ea typeface="Oswald"/>
                <a:cs typeface="Oswald"/>
                <a:sym typeface="Oswald"/>
              </a:rPr>
              <a:t>: приобретение организацией разовых индивидуальных проездных документов для осуществления проезда один раз в год к месту жительства и обратно к месту учебы у соответствующих транспортных организаций за счет субсидии предоставляемой образовательной организации из бюджета Свердловской области</a:t>
            </a:r>
            <a:endParaRPr sz="1200" dirty="0">
              <a:solidFill>
                <a:schemeClr val="tx1"/>
              </a:solidFill>
              <a:latin typeface="Oswald"/>
              <a:ea typeface="Oswald"/>
              <a:cs typeface="Oswald"/>
              <a:sym typeface="Oswald"/>
            </a:endParaRPr>
          </a:p>
          <a:p>
            <a:pPr marL="914400" marR="0" lvl="0" indent="0" algn="l"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 выплаты</a:t>
            </a:r>
            <a:endParaRPr sz="1300" b="1" dirty="0">
              <a:solidFill>
                <a:schemeClr val="tx1"/>
              </a:solidFill>
              <a:latin typeface="Oswald"/>
              <a:ea typeface="Oswald"/>
              <a:cs typeface="Oswald"/>
              <a:sym typeface="Oswald"/>
            </a:endParaRPr>
          </a:p>
          <a:p>
            <a:pPr marL="457200" lvl="0" indent="-304800" algn="l" rtl="0">
              <a:spcBef>
                <a:spcPts val="0"/>
              </a:spcBef>
              <a:spcAft>
                <a:spcPts val="0"/>
              </a:spcAft>
              <a:buClr>
                <a:schemeClr val="dk2"/>
              </a:buClr>
              <a:buSzPts val="1200"/>
              <a:buFont typeface="Oswald"/>
              <a:buChar char="●"/>
            </a:pPr>
            <a:r>
              <a:rPr lang="ru" sz="1200" dirty="0">
                <a:solidFill>
                  <a:schemeClr val="tx1"/>
                </a:solidFill>
                <a:latin typeface="Oswald"/>
                <a:ea typeface="Oswald"/>
                <a:cs typeface="Oswald"/>
                <a:sym typeface="Oswald"/>
              </a:rPr>
              <a:t>Один раз в год</a:t>
            </a:r>
            <a:endParaRPr sz="1200" dirty="0">
              <a:solidFill>
                <a:schemeClr val="tx1"/>
              </a:solidFill>
              <a:latin typeface="Oswald"/>
              <a:ea typeface="Oswald"/>
              <a:cs typeface="Oswald"/>
              <a:sym typeface="Oswald"/>
            </a:endParaRPr>
          </a:p>
        </p:txBody>
      </p:sp>
      <p:sp>
        <p:nvSpPr>
          <p:cNvPr id="6" name="Google Shape;190;p28"/>
          <p:cNvSpPr txBox="1">
            <a:spLocks/>
          </p:cNvSpPr>
          <p:nvPr/>
        </p:nvSpPr>
        <p:spPr>
          <a:xfrm>
            <a:off x="2628001" y="16476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dirty="0" smtClean="0">
                <a:solidFill>
                  <a:srgbClr val="000000"/>
                </a:solidFill>
                <a:latin typeface="Oswald"/>
                <a:ea typeface="Oswald"/>
                <a:cs typeface="Oswald"/>
                <a:sym typeface="Oswald"/>
              </a:rPr>
              <a:t>Обеспечение бесплатным проездом один раз в год к месту жительства и обратно к месту учебы (выдача билетов)</a:t>
            </a:r>
            <a:endParaRPr lang="ru-RU" sz="12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7" name="Google Shape;191;p28"/>
          <p:cNvSpPr txBox="1"/>
          <p:nvPr/>
        </p:nvSpPr>
        <p:spPr>
          <a:xfrm>
            <a:off x="701101" y="164765"/>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0563</a:t>
            </a:r>
            <a:endParaRPr sz="1500" b="1" dirty="0">
              <a:latin typeface="Oswald"/>
              <a:ea typeface="Oswald"/>
              <a:cs typeface="Oswald"/>
              <a:sym typeface="Oswa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8"/>
          <p:cNvSpPr txBox="1">
            <a:spLocks noGrp="1"/>
          </p:cNvSpPr>
          <p:nvPr>
            <p:ph type="ctrTitle"/>
          </p:nvPr>
        </p:nvSpPr>
        <p:spPr>
          <a:xfrm>
            <a:off x="2674050" y="28975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ОБЕСПЕЧЕНИЕ БЕСПЛАТНЫМ ПРОЕЗДОМ ОДИН РАЗ В ГОД К МЕСТУ ЖИТЕЛЬСТВА И ОБРАТНО К МЕСТУ УЧЕБЫ (ВЫДАЧА БИЛЕТОВ)</a:t>
            </a:r>
            <a:endParaRPr sz="1200"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191" name="Google Shape;191;p28"/>
          <p:cNvSpPr txBox="1"/>
          <p:nvPr/>
        </p:nvSpPr>
        <p:spPr>
          <a:xfrm>
            <a:off x="747150" y="28948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0563</a:t>
            </a:r>
            <a:endParaRPr sz="1500" b="1" dirty="0">
              <a:latin typeface="Oswald"/>
              <a:ea typeface="Oswald"/>
              <a:cs typeface="Oswald"/>
              <a:sym typeface="Oswald"/>
            </a:endParaRPr>
          </a:p>
        </p:txBody>
      </p:sp>
      <p:graphicFrame>
        <p:nvGraphicFramePr>
          <p:cNvPr id="192" name="Google Shape;192;p28"/>
          <p:cNvGraphicFramePr/>
          <p:nvPr>
            <p:extLst>
              <p:ext uri="{D42A27DB-BD31-4B8C-83A1-F6EECF244321}">
                <p14:modId xmlns:p14="http://schemas.microsoft.com/office/powerpoint/2010/main" val="300044794"/>
              </p:ext>
            </p:extLst>
          </p:nvPr>
        </p:nvGraphicFramePr>
        <p:xfrm>
          <a:off x="324888" y="1271769"/>
          <a:ext cx="8494225" cy="2568544"/>
        </p:xfrm>
        <a:graphic>
          <a:graphicData uri="http://schemas.openxmlformats.org/drawingml/2006/table">
            <a:tbl>
              <a:tblPr>
                <a:noFill/>
                <a:tableStyleId>{BF4A3D39-4975-46BA-BE83-8B02B6239DEE}</a:tableStyleId>
              </a:tblPr>
              <a:tblGrid>
                <a:gridCol w="4851675">
                  <a:extLst>
                    <a:ext uri="{9D8B030D-6E8A-4147-A177-3AD203B41FA5}">
                      <a16:colId xmlns:a16="http://schemas.microsoft.com/office/drawing/2014/main" val="20000"/>
                    </a:ext>
                  </a:extLst>
                </a:gridCol>
                <a:gridCol w="3642550">
                  <a:extLst>
                    <a:ext uri="{9D8B030D-6E8A-4147-A177-3AD203B41FA5}">
                      <a16:colId xmlns:a16="http://schemas.microsoft.com/office/drawing/2014/main" val="20001"/>
                    </a:ext>
                  </a:extLst>
                </a:gridCol>
              </a:tblGrid>
              <a:tr h="382064">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endParaRPr lang="ru-RU" sz="1200" b="1" dirty="0" smtClean="0">
                        <a:latin typeface="Oswald"/>
                        <a:ea typeface="Oswald"/>
                        <a:cs typeface="Oswald"/>
                        <a:sym typeface="Oswald"/>
                      </a:endParaRPr>
                    </a:p>
                    <a:p>
                      <a:pPr marL="0" lvl="0" indent="0" algn="ctr" rtl="0">
                        <a:spcBef>
                          <a:spcPts val="0"/>
                        </a:spcBef>
                        <a:spcAft>
                          <a:spcPts val="0"/>
                        </a:spcAft>
                        <a:buNone/>
                      </a:pP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640378">
                <a:tc>
                  <a:txBody>
                    <a:bodyPr/>
                    <a:lstStyle/>
                    <a:p>
                      <a:pPr marL="179999" marR="0" lvl="0" indent="-159424" algn="l" defTabSz="342900" rtl="0" eaLnBrk="1" fontAlgn="auto" latinLnBrk="0" hangingPunct="1">
                        <a:lnSpc>
                          <a:spcPct val="100000"/>
                        </a:lnSpc>
                        <a:spcBef>
                          <a:spcPts val="0"/>
                        </a:spcBef>
                        <a:spcAft>
                          <a:spcPts val="0"/>
                        </a:spcAft>
                        <a:buClrTx/>
                        <a:buSzPts val="1150"/>
                        <a:buFont typeface="Oswald"/>
                        <a:buChar char="●"/>
                        <a:tabLst/>
                        <a:defRPr/>
                      </a:pPr>
                      <a:r>
                        <a:rPr lang="ru-RU" sz="1200" dirty="0">
                          <a:solidFill>
                            <a:schemeClr val="tx1"/>
                          </a:solidFill>
                          <a:latin typeface="Oswald"/>
                          <a:ea typeface="Oswald"/>
                          <a:cs typeface="Oswald"/>
                          <a:sym typeface="Oswald"/>
                        </a:rPr>
                        <a:t>Лица в возрасте от 18 лет до 23 лет, у которых в период их обучения по основным профессиональным</a:t>
                      </a:r>
                      <a:r>
                        <a:rPr lang="ru-RU" sz="1200" baseline="0" dirty="0">
                          <a:solidFill>
                            <a:schemeClr val="tx1"/>
                          </a:solidFill>
                          <a:latin typeface="Oswald"/>
                          <a:ea typeface="Oswald"/>
                          <a:cs typeface="Oswald"/>
                          <a:sym typeface="Oswald"/>
                        </a:rPr>
                        <a:t> образовательным программам и (или)</a:t>
                      </a:r>
                      <a:r>
                        <a:rPr lang="ru-RU" sz="1200" dirty="0">
                          <a:solidFill>
                            <a:schemeClr val="tx1"/>
                          </a:solidFill>
                          <a:latin typeface="Oswald"/>
                          <a:ea typeface="Oswald"/>
                          <a:cs typeface="Oswald"/>
                          <a:sym typeface="Oswald"/>
                        </a:rPr>
                        <a:t>  по программам</a:t>
                      </a:r>
                      <a:r>
                        <a:rPr lang="ru-RU" sz="1200" baseline="0" dirty="0">
                          <a:solidFill>
                            <a:schemeClr val="tx1"/>
                          </a:solidFill>
                          <a:latin typeface="Oswald"/>
                          <a:ea typeface="Oswald"/>
                          <a:cs typeface="Oswald"/>
                          <a:sym typeface="Oswald"/>
                        </a:rPr>
                        <a:t> профессиональной подготовки по профессиям  рабочих, должностям служащих умерли оба родителя или единственный родитель</a:t>
                      </a:r>
                      <a:endParaRPr sz="1200" dirty="0">
                        <a:solidFill>
                          <a:schemeClr val="tx1"/>
                        </a:solidFill>
                        <a:latin typeface="Oswald"/>
                        <a:ea typeface="Oswald"/>
                        <a:cs typeface="Oswald"/>
                        <a:sym typeface="Oswald"/>
                      </a:endParaRPr>
                    </a:p>
                  </a:txBody>
                  <a:tcPr marL="91425" marR="91425" marT="91425" marB="91425"/>
                </a:tc>
                <a:tc rowSpan="4">
                  <a:txBody>
                    <a:bodyPr/>
                    <a:lstStyle/>
                    <a:p>
                      <a:pPr marL="179999" lvl="0" indent="-158750" algn="l" rtl="0">
                        <a:spcBef>
                          <a:spcPts val="0"/>
                        </a:spcBef>
                        <a:spcAft>
                          <a:spcPts val="0"/>
                        </a:spcAft>
                        <a:buSzPts val="115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58750" algn="l" rtl="0">
                        <a:spcBef>
                          <a:spcPts val="0"/>
                        </a:spcBef>
                        <a:spcAft>
                          <a:spcPts val="0"/>
                        </a:spcAft>
                        <a:buClr>
                          <a:schemeClr val="dk2"/>
                        </a:buClr>
                        <a:buSzPts val="1150"/>
                        <a:buFont typeface="Oswald"/>
                        <a:buChar char="●"/>
                      </a:pPr>
                      <a:r>
                        <a:rPr lang="ru" sz="1200" dirty="0">
                          <a:solidFill>
                            <a:schemeClr val="tx1"/>
                          </a:solidFill>
                          <a:latin typeface="Oswald"/>
                          <a:ea typeface="Oswald"/>
                          <a:cs typeface="Oswald"/>
                          <a:sym typeface="Oswald"/>
                        </a:rPr>
                        <a:t>Копия свидетельства о рождении ребенка</a:t>
                      </a:r>
                      <a:endParaRPr sz="1200" dirty="0">
                        <a:solidFill>
                          <a:schemeClr val="tx1"/>
                        </a:solidFill>
                        <a:latin typeface="Oswald"/>
                        <a:ea typeface="Oswald"/>
                        <a:cs typeface="Oswald"/>
                        <a:sym typeface="Oswald"/>
                      </a:endParaRPr>
                    </a:p>
                    <a:p>
                      <a:pPr marL="179999" lvl="0" indent="-158750" algn="l" rtl="0">
                        <a:spcBef>
                          <a:spcPts val="0"/>
                        </a:spcBef>
                        <a:spcAft>
                          <a:spcPts val="0"/>
                        </a:spcAft>
                        <a:buClr>
                          <a:schemeClr val="dk2"/>
                        </a:buClr>
                        <a:buSzPts val="1150"/>
                        <a:buFont typeface="Oswald"/>
                        <a:buChar char="●"/>
                      </a:pPr>
                      <a:r>
                        <a:rPr lang="ru" sz="1200" dirty="0">
                          <a:solidFill>
                            <a:schemeClr val="tx1"/>
                          </a:solidFill>
                          <a:latin typeface="Oswald"/>
                          <a:ea typeface="Oswald"/>
                          <a:cs typeface="Oswald"/>
                          <a:sym typeface="Oswald"/>
                        </a:rPr>
                        <a:t>Паспорт или иной документ удостоверяющий личность законного </a:t>
                      </a:r>
                      <a:r>
                        <a:rPr lang="ru" sz="1200" dirty="0" smtClean="0">
                          <a:solidFill>
                            <a:schemeClr val="tx1"/>
                          </a:solidFill>
                          <a:latin typeface="Oswald"/>
                          <a:ea typeface="Oswald"/>
                          <a:cs typeface="Oswald"/>
                          <a:sym typeface="Oswald"/>
                        </a:rPr>
                        <a:t>представителя</a:t>
                      </a:r>
                    </a:p>
                    <a:p>
                      <a:pPr marL="179999" marR="0" lvl="0" indent="-158750" algn="l" defTabSz="342900" rtl="0" eaLnBrk="1" fontAlgn="auto" latinLnBrk="0" hangingPunct="1">
                        <a:lnSpc>
                          <a:spcPct val="100000"/>
                        </a:lnSpc>
                        <a:spcBef>
                          <a:spcPts val="0"/>
                        </a:spcBef>
                        <a:spcAft>
                          <a:spcPts val="0"/>
                        </a:spcAft>
                        <a:buClr>
                          <a:schemeClr val="dk2"/>
                        </a:buClr>
                        <a:buSzPts val="1150"/>
                        <a:buFont typeface="Oswald"/>
                        <a:buChar char="●"/>
                        <a:tabLst/>
                        <a:defRPr/>
                      </a:pPr>
                      <a:r>
                        <a:rPr lang="ru-RU" sz="1200" kern="1200" dirty="0" smtClean="0">
                          <a:solidFill>
                            <a:schemeClr val="tx1"/>
                          </a:solidFill>
                          <a:latin typeface="Oswald"/>
                          <a:ea typeface="Oswald"/>
                          <a:cs typeface="Oswald"/>
                        </a:rPr>
                        <a:t>Копия акта органа опеки и попечительства о назначении опекуна (попечителя) или копия договора о передаче ребенка (детей) в приемную семью (патронатную семью)</a:t>
                      </a:r>
                      <a:endParaRPr lang="ru-RU" sz="1200" kern="1200" dirty="0" smtClean="0">
                        <a:solidFill>
                          <a:schemeClr val="tx1"/>
                        </a:solidFill>
                        <a:latin typeface="Oswald"/>
                        <a:ea typeface="Oswald"/>
                        <a:cs typeface="Oswald"/>
                        <a:sym typeface="Oswald"/>
                      </a:endParaRPr>
                    </a:p>
                    <a:p>
                      <a:pPr marL="179999" lvl="0" indent="-158750" algn="l" rtl="0">
                        <a:spcBef>
                          <a:spcPts val="0"/>
                        </a:spcBef>
                        <a:spcAft>
                          <a:spcPts val="0"/>
                        </a:spcAft>
                        <a:buClr>
                          <a:schemeClr val="dk2"/>
                        </a:buClr>
                        <a:buSzPts val="1150"/>
                        <a:buFont typeface="Oswald"/>
                        <a:buChar char="●"/>
                      </a:pPr>
                      <a:endParaRPr sz="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250802">
                <a:tc>
                  <a:txBody>
                    <a:bodyPr/>
                    <a:lstStyle/>
                    <a:p>
                      <a:pPr marL="179999" lvl="0" indent="-159424" algn="l" rtl="0">
                        <a:spcBef>
                          <a:spcPts val="0"/>
                        </a:spcBef>
                        <a:spcAft>
                          <a:spcPts val="0"/>
                        </a:spcAft>
                        <a:buSzPts val="115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2"/>
                  </a:ext>
                </a:extLst>
              </a:tr>
              <a:tr h="250802">
                <a:tc>
                  <a:txBody>
                    <a:bodyPr/>
                    <a:lstStyle/>
                    <a:p>
                      <a:pPr marL="179999" lvl="0" indent="-159424" algn="l" rtl="0">
                        <a:spcBef>
                          <a:spcPts val="0"/>
                        </a:spcBef>
                        <a:spcAft>
                          <a:spcPts val="0"/>
                        </a:spcAft>
                        <a:buSzPts val="1150"/>
                        <a:buFont typeface="Oswald"/>
                        <a:buChar char="●"/>
                      </a:pPr>
                      <a:r>
                        <a:rPr lang="ru" sz="1200">
                          <a:latin typeface="Oswald"/>
                          <a:ea typeface="Oswald"/>
                          <a:cs typeface="Oswald"/>
                          <a:sym typeface="Oswald"/>
                        </a:rPr>
                        <a:t>Дети, оставшиеся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374104">
                <a:tc>
                  <a:txBody>
                    <a:bodyPr/>
                    <a:lstStyle/>
                    <a:p>
                      <a:pPr marL="179999" lvl="0" indent="-159424" algn="l" rtl="0">
                        <a:spcBef>
                          <a:spcPts val="0"/>
                        </a:spcBef>
                        <a:spcAft>
                          <a:spcPts val="0"/>
                        </a:spcAft>
                        <a:buSzPts val="115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29"/>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RU" sz="1200" cap="all" dirty="0">
                <a:solidFill>
                  <a:srgbClr val="000000"/>
                </a:solidFill>
                <a:latin typeface="Oswald"/>
                <a:ea typeface="Oswald"/>
                <a:cs typeface="Oswald"/>
                <a:sym typeface="Oswald"/>
              </a:rPr>
              <a:t>Д</a:t>
            </a:r>
            <a:r>
              <a:rPr lang="ru-RU" sz="1200" cap="all" dirty="0" smtClean="0">
                <a:solidFill>
                  <a:srgbClr val="000000"/>
                </a:solidFill>
                <a:latin typeface="Oswald"/>
                <a:ea typeface="Oswald"/>
                <a:cs typeface="Oswald"/>
                <a:sym typeface="Oswald"/>
              </a:rPr>
              <a:t>енежная компенсация на обеспечение бесплатным двухразовым питанием (завтрак </a:t>
            </a:r>
            <a:r>
              <a:rPr lang="ru-RU" sz="1200" cap="all" dirty="0">
                <a:solidFill>
                  <a:srgbClr val="000000"/>
                </a:solidFill>
                <a:latin typeface="Oswald"/>
                <a:ea typeface="Oswald"/>
                <a:cs typeface="Oswald"/>
                <a:sym typeface="Oswald"/>
              </a:rPr>
              <a:t>и обед) обучающихся с ограниченными возможностями здоровья, инвалидов (детей-инвалидов), осваивающих основные общеобразовательные программы на </a:t>
            </a:r>
            <a:r>
              <a:rPr lang="ru-RU" sz="1200" cap="all" dirty="0" smtClean="0">
                <a:solidFill>
                  <a:srgbClr val="000000"/>
                </a:solidFill>
                <a:latin typeface="Oswald"/>
                <a:ea typeface="Oswald"/>
                <a:cs typeface="Oswald"/>
                <a:sym typeface="Oswald"/>
              </a:rPr>
              <a:t>дому</a:t>
            </a:r>
            <a:endParaRPr lang="ru-RU" sz="12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198" name="Google Shape;198;p29"/>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endParaRPr b="1" dirty="0">
              <a:solidFill>
                <a:srgbClr val="434343"/>
              </a:solidFill>
              <a:latin typeface="Oswald"/>
              <a:ea typeface="Oswald"/>
              <a:cs typeface="Oswald"/>
              <a:sym typeface="Oswald"/>
            </a:endParaRPr>
          </a:p>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457200" lvl="0" indent="-317500" algn="just">
              <a:buClr>
                <a:schemeClr val="dk2"/>
              </a:buClr>
              <a:buSzPts val="1400"/>
              <a:buFont typeface="Oswald"/>
              <a:buChar char="●"/>
            </a:pPr>
            <a:r>
              <a:rPr lang="ru-RU" dirty="0" smtClean="0"/>
              <a:t>Федеральный </a:t>
            </a:r>
            <a:r>
              <a:rPr lang="ru-RU" dirty="0"/>
              <a:t>закон от 29 </a:t>
            </a:r>
            <a:r>
              <a:rPr lang="ru-RU" dirty="0" smtClean="0"/>
              <a:t>декабря 2012 </a:t>
            </a:r>
            <a:r>
              <a:rPr lang="ru-RU" dirty="0"/>
              <a:t>года № 273-ФЗ «Об </a:t>
            </a:r>
            <a:r>
              <a:rPr lang="ru-RU" dirty="0" smtClean="0"/>
              <a:t>образовании в </a:t>
            </a:r>
            <a:r>
              <a:rPr lang="ru-RU" dirty="0"/>
              <a:t>Российской Федерации</a:t>
            </a:r>
            <a:r>
              <a:rPr lang="ru-RU" dirty="0" smtClean="0"/>
              <a:t>»</a:t>
            </a:r>
          </a:p>
          <a:p>
            <a:pPr marL="457200" lvl="0" indent="-317500" algn="just">
              <a:buClr>
                <a:schemeClr val="dk2"/>
              </a:buClr>
              <a:buSzPts val="1400"/>
              <a:buFont typeface="Oswald"/>
              <a:buChar char="●"/>
            </a:pPr>
            <a:r>
              <a:rPr lang="ru-RU" dirty="0" smtClean="0"/>
              <a:t>Закон </a:t>
            </a:r>
            <a:r>
              <a:rPr lang="ru-RU" dirty="0"/>
              <a:t>Свердловской области от 15 июля 2013 года № 78-ОЗ «Об </a:t>
            </a:r>
            <a:r>
              <a:rPr lang="ru-RU" dirty="0" smtClean="0"/>
              <a:t>образовании в </a:t>
            </a:r>
            <a:r>
              <a:rPr lang="ru-RU" dirty="0"/>
              <a:t>Свердловской области</a:t>
            </a:r>
            <a:r>
              <a:rPr lang="ru-RU" dirty="0" smtClean="0"/>
              <a:t>»</a:t>
            </a:r>
          </a:p>
          <a:p>
            <a:pPr marL="457200" lvl="0" indent="-317500" algn="just">
              <a:buClr>
                <a:schemeClr val="dk2"/>
              </a:buClr>
              <a:buSzPts val="1400"/>
              <a:buFont typeface="Oswald"/>
              <a:buChar char="●"/>
            </a:pPr>
            <a:r>
              <a:rPr lang="ru-RU" dirty="0" smtClean="0"/>
              <a:t>постановление </a:t>
            </a:r>
            <a:r>
              <a:rPr lang="ru-RU" dirty="0"/>
              <a:t>Правительства Свердловской области от </a:t>
            </a:r>
            <a:r>
              <a:rPr lang="ru-RU" dirty="0" smtClean="0"/>
              <a:t>23.04.2020 № </a:t>
            </a:r>
            <a:r>
              <a:rPr lang="ru-RU" dirty="0"/>
              <a:t>270-ПП «Об утверждении Порядка предоставления денежной компенсации на обеспечение бесплатным двухразовым питанием (завтрак и обед) обучающихся с ограниченными возможностями здоровья, </a:t>
            </a:r>
            <a:r>
              <a:rPr lang="ru-RU" dirty="0" smtClean="0"/>
              <a:t>инвалидов (детей-инвалидов),</a:t>
            </a:r>
            <a:r>
              <a:rPr lang="ru-RU" dirty="0"/>
              <a:t> </a:t>
            </a:r>
            <a:r>
              <a:rPr lang="ru-RU" dirty="0" smtClean="0"/>
              <a:t>осваивающих </a:t>
            </a:r>
            <a:r>
              <a:rPr lang="ru-RU" dirty="0"/>
              <a:t>основные общеобразовательные программы на дому» </a:t>
            </a:r>
          </a:p>
          <a:p>
            <a:pPr marL="457200" lvl="0" indent="-317500" algn="just">
              <a:buClr>
                <a:schemeClr val="dk2"/>
              </a:buClr>
              <a:buSzPts val="1400"/>
              <a:buFont typeface="Oswald"/>
              <a:buChar char="●"/>
            </a:pPr>
            <a:endParaRPr lang="ru-RU" dirty="0"/>
          </a:p>
          <a:p>
            <a:pPr marL="0" lvl="0" indent="0" algn="ctr" rtl="0">
              <a:spcBef>
                <a:spcPts val="0"/>
              </a:spcBef>
              <a:spcAft>
                <a:spcPts val="0"/>
              </a:spcAft>
              <a:buNone/>
            </a:pPr>
            <a:r>
              <a:rPr lang="ru" b="1" dirty="0" smtClean="0">
                <a:solidFill>
                  <a:schemeClr val="tx1"/>
                </a:solidFill>
                <a:latin typeface="Oswald"/>
                <a:ea typeface="Oswald"/>
                <a:cs typeface="Oswald"/>
                <a:sym typeface="Oswald"/>
              </a:rPr>
              <a:t>Форма </a:t>
            </a:r>
            <a:r>
              <a:rPr lang="ru" b="1" dirty="0">
                <a:solidFill>
                  <a:schemeClr val="tx1"/>
                </a:solidFill>
                <a:latin typeface="Oswald"/>
                <a:ea typeface="Oswald"/>
                <a:cs typeface="Oswald"/>
                <a:sym typeface="Oswald"/>
              </a:rPr>
              <a:t>предоставления - денежная</a:t>
            </a:r>
            <a:endParaRPr b="1" dirty="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dirty="0" smtClean="0">
                <a:solidFill>
                  <a:schemeClr val="tx1"/>
                </a:solidFill>
                <a:latin typeface="Oswald"/>
                <a:ea typeface="Oswald"/>
                <a:cs typeface="Oswald"/>
                <a:sym typeface="Oswald"/>
              </a:rPr>
              <a:t>Размер </a:t>
            </a:r>
            <a:r>
              <a:rPr lang="ru" dirty="0">
                <a:solidFill>
                  <a:schemeClr val="tx1"/>
                </a:solidFill>
                <a:latin typeface="Oswald"/>
                <a:ea typeface="Oswald"/>
                <a:cs typeface="Oswald"/>
                <a:sym typeface="Oswald"/>
              </a:rPr>
              <a:t>компенсации: </a:t>
            </a:r>
            <a:r>
              <a:rPr lang="ru" dirty="0" smtClean="0">
                <a:solidFill>
                  <a:schemeClr val="tx1"/>
                </a:solidFill>
                <a:latin typeface="Oswald"/>
                <a:ea typeface="Oswald"/>
                <a:cs typeface="Oswald"/>
                <a:sym typeface="Oswald"/>
              </a:rPr>
              <a:t>144,9 </a:t>
            </a:r>
            <a:r>
              <a:rPr lang="ru" dirty="0">
                <a:solidFill>
                  <a:schemeClr val="tx1"/>
                </a:solidFill>
                <a:latin typeface="Oswald"/>
                <a:ea typeface="Oswald"/>
                <a:cs typeface="Oswald"/>
                <a:sym typeface="Oswald"/>
              </a:rPr>
              <a:t>руб. (в учебные дни, по состоянию на </a:t>
            </a:r>
            <a:r>
              <a:rPr lang="ru" dirty="0" smtClean="0">
                <a:solidFill>
                  <a:schemeClr val="tx1"/>
                </a:solidFill>
                <a:latin typeface="Oswald"/>
                <a:ea typeface="Oswald"/>
                <a:cs typeface="Oswald"/>
                <a:sym typeface="Oswald"/>
              </a:rPr>
              <a:t>01.09.2025)</a:t>
            </a:r>
            <a:endParaRPr dirty="0">
              <a:solidFill>
                <a:schemeClr val="tx1"/>
              </a:solidFill>
              <a:latin typeface="Oswald"/>
              <a:ea typeface="Oswald"/>
              <a:cs typeface="Oswald"/>
              <a:sym typeface="Oswald"/>
            </a:endParaRPr>
          </a:p>
          <a:p>
            <a:pPr marL="914400" marR="0" lvl="0" indent="0" algn="just" rtl="0">
              <a:spcBef>
                <a:spcPts val="0"/>
              </a:spcBef>
              <a:spcAft>
                <a:spcPts val="0"/>
              </a:spcAft>
              <a:buNone/>
            </a:pPr>
            <a:endParaRPr dirty="0">
              <a:solidFill>
                <a:schemeClr val="tx1"/>
              </a:solidFill>
              <a:latin typeface="Oswald"/>
              <a:ea typeface="Oswald"/>
              <a:cs typeface="Oswald"/>
              <a:sym typeface="Oswald"/>
            </a:endParaRPr>
          </a:p>
          <a:p>
            <a:pPr marL="0" lvl="0" indent="0" algn="ctr" rtl="0">
              <a:spcBef>
                <a:spcPts val="0"/>
              </a:spcBef>
              <a:spcAft>
                <a:spcPts val="0"/>
              </a:spcAft>
              <a:buNone/>
            </a:pPr>
            <a:r>
              <a:rPr lang="ru" b="1" dirty="0">
                <a:solidFill>
                  <a:schemeClr val="tx1"/>
                </a:solidFill>
                <a:highlight>
                  <a:schemeClr val="lt2"/>
                </a:highlight>
                <a:latin typeface="Oswald"/>
                <a:ea typeface="Oswald"/>
                <a:cs typeface="Oswald"/>
                <a:sym typeface="Oswald"/>
              </a:rPr>
              <a:t>Периодичность выплаты</a:t>
            </a:r>
            <a:endParaRPr b="1" dirty="0">
              <a:solidFill>
                <a:schemeClr val="tx1"/>
              </a:solidFill>
              <a:highlight>
                <a:schemeClr val="lt2"/>
              </a:highlight>
              <a:latin typeface="Oswald"/>
              <a:ea typeface="Oswald"/>
              <a:cs typeface="Oswald"/>
              <a:sym typeface="Oswald"/>
            </a:endParaRPr>
          </a:p>
          <a:p>
            <a:pPr marL="457200" lvl="0" indent="-317500" algn="l" rtl="0">
              <a:spcBef>
                <a:spcPts val="0"/>
              </a:spcBef>
              <a:spcAft>
                <a:spcPts val="0"/>
              </a:spcAft>
              <a:buClr>
                <a:schemeClr val="dk2"/>
              </a:buClr>
              <a:buSzPts val="1400"/>
              <a:buFont typeface="Oswald"/>
              <a:buChar char="●"/>
            </a:pPr>
            <a:r>
              <a:rPr lang="ru" dirty="0" smtClean="0">
                <a:solidFill>
                  <a:schemeClr val="tx1"/>
                </a:solidFill>
                <a:latin typeface="Oswald"/>
                <a:ea typeface="Oswald"/>
                <a:cs typeface="Oswald"/>
                <a:sym typeface="Oswald"/>
              </a:rPr>
              <a:t>Ежемесячно</a:t>
            </a:r>
            <a:endParaRPr dirty="0">
              <a:solidFill>
                <a:schemeClr val="tx1"/>
              </a:solidFill>
              <a:highlight>
                <a:srgbClr val="FF0000"/>
              </a:highlight>
              <a:latin typeface="Oswald"/>
              <a:ea typeface="Oswald"/>
              <a:cs typeface="Oswald"/>
              <a:sym typeface="Oswald"/>
            </a:endParaRPr>
          </a:p>
        </p:txBody>
      </p:sp>
      <p:sp>
        <p:nvSpPr>
          <p:cNvPr id="199" name="Google Shape;199;p29"/>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graphicFrame>
        <p:nvGraphicFramePr>
          <p:cNvPr id="204" name="Google Shape;204;p30"/>
          <p:cNvGraphicFramePr/>
          <p:nvPr>
            <p:extLst>
              <p:ext uri="{D42A27DB-BD31-4B8C-83A1-F6EECF244321}">
                <p14:modId xmlns:p14="http://schemas.microsoft.com/office/powerpoint/2010/main" val="2363900243"/>
              </p:ext>
            </p:extLst>
          </p:nvPr>
        </p:nvGraphicFramePr>
        <p:xfrm>
          <a:off x="324888" y="1271770"/>
          <a:ext cx="8494225" cy="3537855"/>
        </p:xfrm>
        <a:graphic>
          <a:graphicData uri="http://schemas.openxmlformats.org/drawingml/2006/table">
            <a:tbl>
              <a:tblPr>
                <a:noFill/>
                <a:tableStyleId>{BF4A3D39-4975-46BA-BE83-8B02B6239DEE}</a:tableStyleId>
              </a:tblPr>
              <a:tblGrid>
                <a:gridCol w="3953500">
                  <a:extLst>
                    <a:ext uri="{9D8B030D-6E8A-4147-A177-3AD203B41FA5}">
                      <a16:colId xmlns:a16="http://schemas.microsoft.com/office/drawing/2014/main" val="20000"/>
                    </a:ext>
                  </a:extLst>
                </a:gridCol>
                <a:gridCol w="4540725">
                  <a:extLst>
                    <a:ext uri="{9D8B030D-6E8A-4147-A177-3AD203B41FA5}">
                      <a16:colId xmlns:a16="http://schemas.microsoft.com/office/drawing/2014/main" val="20001"/>
                    </a:ext>
                  </a:extLst>
                </a:gridCol>
              </a:tblGrid>
              <a:tr h="0">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endParaRPr lang="ru-RU" sz="1200" b="1" dirty="0" smtClean="0">
                        <a:latin typeface="Oswald"/>
                        <a:ea typeface="Oswald"/>
                        <a:cs typeface="Oswald"/>
                        <a:sym typeface="Oswald"/>
                      </a:endParaRPr>
                    </a:p>
                    <a:p>
                      <a:pPr marL="0" lvl="0" indent="0" algn="ctr" rtl="0">
                        <a:spcBef>
                          <a:spcPts val="0"/>
                        </a:spcBef>
                        <a:spcAft>
                          <a:spcPts val="0"/>
                        </a:spcAft>
                        <a:buNone/>
                      </a:pP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48650">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Родитель (законный представитель) ребенка-инвалида, обучающегося по основной общеобразовательной программе на дому</a:t>
                      </a:r>
                      <a:endParaRPr sz="1200" dirty="0">
                        <a:latin typeface="Oswald"/>
                        <a:ea typeface="Oswald"/>
                        <a:cs typeface="Oswald"/>
                        <a:sym typeface="Oswald"/>
                      </a:endParaRPr>
                    </a:p>
                  </a:txBody>
                  <a:tcPr marL="91425" marR="91425" marT="91425" marB="91425"/>
                </a:tc>
                <a:tc rowSpan="3">
                  <a:txBody>
                    <a:bodyPr/>
                    <a:lstStyle/>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Подача </a:t>
                      </a:r>
                      <a:r>
                        <a:rPr lang="ru" sz="1200" kern="1200" dirty="0">
                          <a:solidFill>
                            <a:schemeClr val="tx1"/>
                          </a:solidFill>
                          <a:latin typeface="Oswald"/>
                          <a:ea typeface="Oswald"/>
                          <a:cs typeface="Oswald"/>
                          <a:sym typeface="Oswald"/>
                        </a:rPr>
                        <a:t>заявления руководителю образовательной </a:t>
                      </a:r>
                      <a:r>
                        <a:rPr lang="ru" sz="1200" kern="1200" dirty="0" smtClean="0">
                          <a:solidFill>
                            <a:schemeClr val="tx1"/>
                          </a:solidFill>
                          <a:latin typeface="Oswald"/>
                          <a:ea typeface="Oswald"/>
                          <a:cs typeface="Oswald"/>
                          <a:sym typeface="Oswald"/>
                        </a:rPr>
                        <a:t>организации</a:t>
                      </a:r>
                      <a:endParaRPr lang="ru" sz="1200" kern="1200" dirty="0">
                        <a:solidFill>
                          <a:schemeClr val="tx1"/>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RU" sz="1200" kern="1200" dirty="0" smtClean="0">
                          <a:solidFill>
                            <a:schemeClr val="tx1"/>
                          </a:solidFill>
                          <a:latin typeface="Oswald"/>
                          <a:ea typeface="Oswald"/>
                          <a:cs typeface="Oswald"/>
                        </a:rPr>
                        <a:t>Копию паспорта или иного документа, удостоверяющего личность заявителя</a:t>
                      </a:r>
                    </a:p>
                    <a:p>
                      <a:pPr marL="179999" lvl="0" indent="-161925" algn="l" rtl="0">
                        <a:spcBef>
                          <a:spcPts val="0"/>
                        </a:spcBef>
                        <a:spcAft>
                          <a:spcPts val="0"/>
                        </a:spcAft>
                        <a:buSzPts val="1200"/>
                        <a:buFont typeface="Oswald"/>
                        <a:buChar char="●"/>
                      </a:pPr>
                      <a:r>
                        <a:rPr lang="ru-RU" sz="1200" kern="1200" dirty="0" smtClean="0">
                          <a:solidFill>
                            <a:schemeClr val="tx1"/>
                          </a:solidFill>
                          <a:latin typeface="Oswald"/>
                          <a:ea typeface="Oswald"/>
                          <a:cs typeface="Oswald"/>
                        </a:rPr>
                        <a:t>Копия документа, подтверждающего место пребывания (жительства) заявителя на территории Свердловской области</a:t>
                      </a:r>
                    </a:p>
                    <a:p>
                      <a:pPr marL="179999" lvl="0" indent="-161925" algn="l" rtl="0">
                        <a:spcBef>
                          <a:spcPts val="0"/>
                        </a:spcBef>
                        <a:spcAft>
                          <a:spcPts val="0"/>
                        </a:spcAft>
                        <a:buSzPts val="1200"/>
                        <a:buFont typeface="Oswald"/>
                        <a:buChar char="●"/>
                      </a:pPr>
                      <a:r>
                        <a:rPr lang="ru-RU" sz="1200" kern="1200" dirty="0" smtClean="0">
                          <a:solidFill>
                            <a:schemeClr val="tx1"/>
                          </a:solidFill>
                          <a:latin typeface="Oswald"/>
                          <a:ea typeface="Oswald"/>
                          <a:cs typeface="Oswald"/>
                        </a:rPr>
                        <a:t>Копия свидетельства о рождении ребенка заявителя, в отношении которого назначается денежная компенсация </a:t>
                      </a:r>
                    </a:p>
                    <a:p>
                      <a:pPr marL="179999" lvl="0" indent="-161925" algn="l" rtl="0">
                        <a:spcBef>
                          <a:spcPts val="0"/>
                        </a:spcBef>
                        <a:spcAft>
                          <a:spcPts val="0"/>
                        </a:spcAft>
                        <a:buSzPts val="1200"/>
                        <a:buFont typeface="Oswald"/>
                        <a:buChar char="●"/>
                      </a:pPr>
                      <a:r>
                        <a:rPr lang="ru-RU" sz="1200" kern="1200" dirty="0" smtClean="0">
                          <a:solidFill>
                            <a:schemeClr val="tx1"/>
                          </a:solidFill>
                          <a:latin typeface="Oswald"/>
                          <a:ea typeface="Oswald"/>
                          <a:cs typeface="Oswald"/>
                        </a:rPr>
                        <a:t>Копия заключения психолого-медико-педагогической комиссии</a:t>
                      </a:r>
                    </a:p>
                    <a:p>
                      <a:pPr marL="179999" lvl="0" indent="-161925" algn="l" rtl="0">
                        <a:spcBef>
                          <a:spcPts val="0"/>
                        </a:spcBef>
                        <a:spcAft>
                          <a:spcPts val="0"/>
                        </a:spcAft>
                        <a:buSzPts val="1200"/>
                        <a:buFont typeface="Oswald"/>
                        <a:buChar char="●"/>
                      </a:pPr>
                      <a:r>
                        <a:rPr lang="ru-RU" sz="1200" kern="1200" dirty="0" smtClean="0">
                          <a:solidFill>
                            <a:schemeClr val="tx1"/>
                          </a:solidFill>
                          <a:latin typeface="Oswald"/>
                          <a:ea typeface="Oswald"/>
                          <a:cs typeface="Oswald"/>
                        </a:rPr>
                        <a:t>Сведения о банковских реквизитах и номере лицевого счета заявителя, открытого в кредитной организации Российской Федерации на имя заявителя</a:t>
                      </a:r>
                    </a:p>
                    <a:p>
                      <a:pPr marL="179999" lvl="0" indent="-161925" algn="l" rtl="0">
                        <a:spcBef>
                          <a:spcPts val="0"/>
                        </a:spcBef>
                        <a:spcAft>
                          <a:spcPts val="0"/>
                        </a:spcAft>
                        <a:buSzPts val="1200"/>
                        <a:buFont typeface="Oswald"/>
                        <a:buChar char="●"/>
                      </a:pPr>
                      <a:r>
                        <a:rPr lang="ru-RU" sz="1200" kern="1200" dirty="0" smtClean="0">
                          <a:solidFill>
                            <a:schemeClr val="tx1"/>
                          </a:solidFill>
                          <a:latin typeface="Oswald"/>
                          <a:ea typeface="Oswald"/>
                          <a:cs typeface="Oswald"/>
                        </a:rPr>
                        <a:t>Заявление о согласии на обработку персональных данных заявителя и обучающегося с ОВЗ в соответствии с законодательством Российской Федерации</a:t>
                      </a:r>
                      <a:endParaRPr lang="ru-RU" sz="1200" kern="1200" dirty="0">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1"/>
                  </a:ext>
                </a:extLst>
              </a:tr>
              <a:tr h="977625">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Родитель (законный представитель) ребенка с ограниченными возможностями здоровья</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2"/>
                  </a:ext>
                </a:extLst>
              </a:tr>
              <a:tr h="977625">
                <a:tc>
                  <a:txBody>
                    <a:bodyPr/>
                    <a:lstStyle/>
                    <a:p>
                      <a:pPr marL="179999" lvl="0" indent="-162599" algn="l" rtl="0">
                        <a:spcBef>
                          <a:spcPts val="0"/>
                        </a:spcBef>
                        <a:spcAft>
                          <a:spcPts val="0"/>
                        </a:spcAft>
                        <a:buSzPts val="1200"/>
                        <a:buFont typeface="Oswald"/>
                        <a:buChar char="●"/>
                      </a:pPr>
                      <a:r>
                        <a:rPr lang="ru-RU" sz="1200" kern="1200" dirty="0" smtClean="0">
                          <a:solidFill>
                            <a:srgbClr val="000000"/>
                          </a:solidFill>
                          <a:latin typeface="Oswald"/>
                          <a:ea typeface="Oswald"/>
                          <a:cs typeface="Oswald"/>
                          <a:sym typeface="Oswald"/>
                        </a:rPr>
                        <a:t>Инвалид</a:t>
                      </a:r>
                      <a:r>
                        <a:rPr lang="ru-RU" sz="1200" kern="1200" dirty="0" smtClean="0">
                          <a:solidFill>
                            <a:srgbClr val="000000"/>
                          </a:solidFill>
                          <a:latin typeface="Oswald"/>
                          <a:ea typeface="Oswald"/>
                          <a:cs typeface="Oswald"/>
                        </a:rPr>
                        <a:t>ы молодого возраста в возрасте </a:t>
                      </a:r>
                      <a:br>
                        <a:rPr lang="ru-RU" sz="1200" kern="1200" dirty="0" smtClean="0">
                          <a:solidFill>
                            <a:srgbClr val="000000"/>
                          </a:solidFill>
                          <a:latin typeface="Oswald"/>
                          <a:ea typeface="Oswald"/>
                          <a:cs typeface="Oswald"/>
                        </a:rPr>
                      </a:br>
                      <a:r>
                        <a:rPr lang="ru-RU" sz="1200" kern="1200" dirty="0" smtClean="0">
                          <a:solidFill>
                            <a:srgbClr val="000000"/>
                          </a:solidFill>
                          <a:latin typeface="Oswald"/>
                          <a:ea typeface="Oswald"/>
                          <a:cs typeface="Oswald"/>
                        </a:rPr>
                        <a:t>от 18 до 44 лет включительно,</a:t>
                      </a:r>
                      <a:r>
                        <a:rPr lang="en-US" sz="1200" kern="1200" dirty="0" smtClean="0">
                          <a:solidFill>
                            <a:srgbClr val="000000"/>
                          </a:solidFill>
                          <a:latin typeface="Oswald"/>
                          <a:ea typeface="Oswald"/>
                          <a:cs typeface="Oswald"/>
                        </a:rPr>
                        <a:t> </a:t>
                      </a:r>
                      <a:r>
                        <a:rPr lang="ru-RU" sz="1200" kern="1200" dirty="0" smtClean="0">
                          <a:solidFill>
                            <a:srgbClr val="000000"/>
                          </a:solidFill>
                          <a:latin typeface="Oswald"/>
                          <a:ea typeface="Oswald"/>
                          <a:cs typeface="Oswald"/>
                        </a:rPr>
                        <a:t>осваивающие основные общеобразовательные программы на дому, в государственных образовательных организациях Свердловской области, расположенных на территории Свердловской области</a:t>
                      </a:r>
                      <a:endParaRPr sz="1200" kern="1200" dirty="0">
                        <a:solidFill>
                          <a:srgbClr val="000000"/>
                        </a:solidFill>
                        <a:latin typeface="Oswald"/>
                        <a:ea typeface="Oswald"/>
                        <a:cs typeface="Oswald"/>
                        <a:sym typeface="Oswald"/>
                      </a:endParaRPr>
                    </a:p>
                  </a:txBody>
                  <a:tcPr marL="91425" marR="91425" marT="91425" marB="91425"/>
                </a:tc>
                <a:tc vMerge="1">
                  <a:txBody>
                    <a:bodyPr/>
                    <a:lstStyle/>
                    <a:p>
                      <a:pPr marL="179999" lvl="0" indent="-161925" algn="l" rtl="0">
                        <a:spcBef>
                          <a:spcPts val="0"/>
                        </a:spcBef>
                        <a:spcAft>
                          <a:spcPts val="0"/>
                        </a:spcAft>
                        <a:buSzPts val="1200"/>
                        <a:buFont typeface="Oswald"/>
                        <a:buChar char="●"/>
                      </a:pP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2385712238"/>
                  </a:ext>
                </a:extLst>
              </a:tr>
            </a:tbl>
          </a:graphicData>
        </a:graphic>
      </p:graphicFrame>
      <p:sp>
        <p:nvSpPr>
          <p:cNvPr id="205" name="Google Shape;205;p30"/>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200" dirty="0">
                <a:solidFill>
                  <a:srgbClr val="000000"/>
                </a:solidFill>
                <a:latin typeface="Oswald"/>
                <a:ea typeface="Oswald"/>
                <a:cs typeface="Oswald"/>
                <a:sym typeface="Oswald"/>
              </a:rPr>
              <a:t>ДЕНЕЖНАЯ КОМПЕНСАЦИЯ НА ОБЕСПЕЧЕНИЕ БЕСПЛАТНЫМ ДВУХРАЗОВЫМ ПИТАНИЕМ (ЗАВТРАК И ОБЕД) ОБУЧАЮЩИХСЯ С ОГРАНИЧЕННЫМИ ВОЗМОЖНОСТЯМИ ЗДОРОВЬЯ, ИНВАЛИДОВ (</a:t>
            </a:r>
            <a:r>
              <a:rPr lang="ru" sz="1200" dirty="0" smtClean="0">
                <a:solidFill>
                  <a:srgbClr val="000000"/>
                </a:solidFill>
                <a:latin typeface="Oswald"/>
                <a:ea typeface="Oswald"/>
                <a:cs typeface="Oswald"/>
                <a:sym typeface="Oswald"/>
              </a:rPr>
              <a:t>ДЕТЕЙ-ИНВАЛИДОВ), </a:t>
            </a:r>
            <a:r>
              <a:rPr lang="ru" sz="1200" dirty="0">
                <a:solidFill>
                  <a:srgbClr val="000000"/>
                </a:solidFill>
                <a:latin typeface="Oswald"/>
                <a:ea typeface="Oswald"/>
                <a:cs typeface="Oswald"/>
                <a:sym typeface="Oswald"/>
              </a:rPr>
              <a:t>ОСВАИВАЮЩИХ ОСНОВНЫЕ ОБЩЕОБРАЗОВАТЕЛЬНЫЕ ПРОГРАММЫ НА ДОМУ</a:t>
            </a:r>
            <a:endParaRPr sz="1200"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206" name="Google Shape;206;p30"/>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1"/>
          <p:cNvSpPr txBox="1">
            <a:spLocks noGrp="1"/>
          </p:cNvSpPr>
          <p:nvPr>
            <p:ph type="ctrTitle"/>
          </p:nvPr>
        </p:nvSpPr>
        <p:spPr>
          <a:xfrm>
            <a:off x="2674050" y="224738"/>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pPr>
            <a:r>
              <a:rPr lang="ru-RU" sz="1000" cap="all" dirty="0" smtClean="0">
                <a:solidFill>
                  <a:srgbClr val="000000"/>
                </a:solidFill>
                <a:latin typeface="Oswald"/>
                <a:ea typeface="Oswald"/>
                <a:cs typeface="Oswald"/>
                <a:sym typeface="Oswald"/>
              </a:rPr>
              <a:t>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lang="ru-RU" sz="10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212" name="Google Shape;212;p31"/>
          <p:cNvSpPr/>
          <p:nvPr/>
        </p:nvSpPr>
        <p:spPr>
          <a:xfrm>
            <a:off x="534800" y="1109760"/>
            <a:ext cx="8053500" cy="3688500"/>
          </a:xfrm>
          <a:prstGeom prst="rect">
            <a:avLst/>
          </a:prstGeom>
          <a:noFill/>
          <a:ln>
            <a:noFill/>
          </a:ln>
        </p:spPr>
        <p:txBody>
          <a:bodyPr spcFirstLastPara="1" wrap="square" lIns="270000"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RU" dirty="0" smtClean="0"/>
              <a:t>Федеральный </a:t>
            </a:r>
            <a:r>
              <a:rPr lang="ru-RU" dirty="0"/>
              <a:t>закон от 29 </a:t>
            </a:r>
            <a:r>
              <a:rPr lang="ru-RU" dirty="0" smtClean="0"/>
              <a:t>декабря 2012 </a:t>
            </a:r>
            <a:r>
              <a:rPr lang="ru-RU" dirty="0"/>
              <a:t>года № 273-ФЗ «Об образовании в Российской Федерации</a:t>
            </a:r>
            <a:r>
              <a:rPr lang="ru-RU" dirty="0" smtClean="0"/>
              <a:t>»</a:t>
            </a:r>
          </a:p>
          <a:p>
            <a:pPr marL="457200" marR="0" lvl="0" indent="-311150" algn="just" rtl="0">
              <a:spcBef>
                <a:spcPts val="0"/>
              </a:spcBef>
              <a:spcAft>
                <a:spcPts val="0"/>
              </a:spcAft>
              <a:buClr>
                <a:schemeClr val="dk2"/>
              </a:buClr>
              <a:buSzPts val="1300"/>
              <a:buFont typeface="Oswald"/>
              <a:buChar char="●"/>
            </a:pPr>
            <a:r>
              <a:rPr lang="ru-RU" dirty="0" smtClean="0"/>
              <a:t>Закон </a:t>
            </a:r>
            <a:r>
              <a:rPr lang="ru-RU" dirty="0"/>
              <a:t>Свердловской области от 15 июля 2013 года № 78-ОЗ «Об образовании в Свердловской области</a:t>
            </a:r>
            <a:r>
              <a:rPr lang="ru-RU" dirty="0" smtClean="0"/>
              <a:t>»</a:t>
            </a:r>
          </a:p>
          <a:p>
            <a:pPr marL="457200" marR="0" lvl="0" indent="-311150" algn="just" rtl="0">
              <a:spcBef>
                <a:spcPts val="0"/>
              </a:spcBef>
              <a:spcAft>
                <a:spcPts val="0"/>
              </a:spcAft>
              <a:buClr>
                <a:schemeClr val="dk2"/>
              </a:buClr>
              <a:buSzPts val="1300"/>
              <a:buFont typeface="Oswald"/>
              <a:buChar char="●"/>
            </a:pPr>
            <a:r>
              <a:rPr lang="ru-RU" dirty="0" smtClean="0"/>
              <a:t>Постановление </a:t>
            </a:r>
            <a:r>
              <a:rPr lang="ru-RU" dirty="0"/>
              <a:t>Правительства Свердловской области от 27.11.2020 № 872-ПП «Об утверждении Порядка предоставления денежной компенсации на обеспечение бесплатным двухразовым питанием (завтрак и обед) обучающихся с ограниченными возможностями </a:t>
            </a:r>
            <a:r>
              <a:rPr lang="ru-RU" dirty="0" smtClean="0"/>
              <a:t>здоровья, инвалидов (детей-инвалидов), </a:t>
            </a:r>
            <a:r>
              <a:rPr lang="ru-RU" dirty="0"/>
              <a:t>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dirty="0" smtClean="0">
              <a:solidFill>
                <a:schemeClr val="tx1"/>
              </a:solidFill>
              <a:latin typeface="Oswald"/>
              <a:ea typeface="Oswald"/>
              <a:cs typeface="Oswald"/>
              <a:sym typeface="Oswald"/>
            </a:endParaRPr>
          </a:p>
          <a:p>
            <a:pPr marL="457200" marR="0" lvl="0" indent="0" algn="just" rtl="0">
              <a:spcBef>
                <a:spcPts val="0"/>
              </a:spcBef>
              <a:spcAft>
                <a:spcPts val="0"/>
              </a:spcAft>
              <a:buNone/>
            </a:pPr>
            <a:endParaRPr dirty="0" smtClean="0">
              <a:solidFill>
                <a:schemeClr val="tx1"/>
              </a:solidFill>
              <a:latin typeface="Oswald"/>
              <a:ea typeface="Oswald"/>
              <a:cs typeface="Oswald"/>
              <a:sym typeface="Oswald"/>
            </a:endParaRPr>
          </a:p>
          <a:p>
            <a:pPr marL="0" lvl="0" indent="0" algn="ctr" rtl="0">
              <a:spcBef>
                <a:spcPts val="0"/>
              </a:spcBef>
              <a:spcAft>
                <a:spcPts val="0"/>
              </a:spcAft>
              <a:buNone/>
            </a:pPr>
            <a:r>
              <a:rPr lang="ru" b="1" dirty="0" smtClean="0">
                <a:solidFill>
                  <a:schemeClr val="tx1"/>
                </a:solidFill>
                <a:latin typeface="Oswald"/>
                <a:ea typeface="Oswald"/>
                <a:cs typeface="Oswald"/>
                <a:sym typeface="Oswald"/>
              </a:rPr>
              <a:t>Форма </a:t>
            </a:r>
            <a:r>
              <a:rPr lang="ru" b="1" dirty="0">
                <a:solidFill>
                  <a:schemeClr val="tx1"/>
                </a:solidFill>
                <a:latin typeface="Oswald"/>
                <a:ea typeface="Oswald"/>
                <a:cs typeface="Oswald"/>
                <a:sym typeface="Oswald"/>
              </a:rPr>
              <a:t>предоставления - денежная</a:t>
            </a:r>
            <a:endParaRPr b="1" dirty="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dirty="0" smtClean="0">
                <a:solidFill>
                  <a:schemeClr val="tx1"/>
                </a:solidFill>
                <a:latin typeface="Oswald"/>
                <a:ea typeface="Oswald"/>
                <a:cs typeface="Oswald"/>
                <a:sym typeface="Oswald"/>
              </a:rPr>
              <a:t>Размер </a:t>
            </a:r>
            <a:r>
              <a:rPr lang="ru" dirty="0">
                <a:solidFill>
                  <a:schemeClr val="tx1"/>
                </a:solidFill>
                <a:latin typeface="Oswald"/>
                <a:ea typeface="Oswald"/>
                <a:cs typeface="Oswald"/>
                <a:sym typeface="Oswald"/>
              </a:rPr>
              <a:t>компенсации:</a:t>
            </a:r>
            <a:r>
              <a:rPr lang="ru" dirty="0">
                <a:solidFill>
                  <a:srgbClr val="FF0000"/>
                </a:solidFill>
                <a:latin typeface="Oswald"/>
                <a:ea typeface="Oswald"/>
                <a:cs typeface="Oswald"/>
                <a:sym typeface="Oswald"/>
              </a:rPr>
              <a:t> </a:t>
            </a:r>
            <a:r>
              <a:rPr lang="ru" dirty="0" smtClean="0">
                <a:solidFill>
                  <a:schemeClr val="tx1"/>
                </a:solidFill>
                <a:latin typeface="Oswald"/>
                <a:ea typeface="Oswald"/>
                <a:cs typeface="Oswald"/>
                <a:sym typeface="Oswald"/>
              </a:rPr>
              <a:t>147,0 </a:t>
            </a:r>
            <a:r>
              <a:rPr lang="ru" dirty="0">
                <a:solidFill>
                  <a:schemeClr val="tx1"/>
                </a:solidFill>
                <a:latin typeface="Oswald"/>
                <a:ea typeface="Oswald"/>
                <a:cs typeface="Oswald"/>
                <a:sym typeface="Oswald"/>
              </a:rPr>
              <a:t>руб. (в учебные дни при реализации образовательных программ, в том числе с применением электронного обучения и дистанционных образовательных технологий, по состоянию на </a:t>
            </a:r>
            <a:r>
              <a:rPr lang="ru" dirty="0" smtClean="0">
                <a:solidFill>
                  <a:schemeClr val="tx1"/>
                </a:solidFill>
                <a:latin typeface="Oswald"/>
                <a:ea typeface="Oswald"/>
                <a:cs typeface="Oswald"/>
                <a:sym typeface="Oswald"/>
              </a:rPr>
              <a:t>01.09.2025)</a:t>
            </a:r>
            <a:endParaRPr dirty="0">
              <a:solidFill>
                <a:schemeClr val="tx1"/>
              </a:solidFill>
              <a:latin typeface="Oswald"/>
              <a:ea typeface="Oswald"/>
              <a:cs typeface="Oswald"/>
              <a:sym typeface="Oswald"/>
            </a:endParaRPr>
          </a:p>
          <a:p>
            <a:pPr marL="457200" marR="0" lvl="0" indent="0" algn="just" rtl="0">
              <a:spcBef>
                <a:spcPts val="0"/>
              </a:spcBef>
              <a:spcAft>
                <a:spcPts val="0"/>
              </a:spcAft>
              <a:buNone/>
            </a:pPr>
            <a:endParaRPr b="1" dirty="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r>
              <a:rPr lang="ru" b="1" dirty="0">
                <a:solidFill>
                  <a:schemeClr val="tx1"/>
                </a:solidFill>
                <a:highlight>
                  <a:schemeClr val="lt2"/>
                </a:highlight>
                <a:latin typeface="Oswald"/>
                <a:ea typeface="Oswald"/>
                <a:cs typeface="Oswald"/>
                <a:sym typeface="Oswald"/>
              </a:rPr>
              <a:t>Периодичность выплаты</a:t>
            </a:r>
            <a:endParaRPr b="1" dirty="0">
              <a:solidFill>
                <a:schemeClr val="tx1"/>
              </a:solidFill>
              <a:highlight>
                <a:srgbClr val="FF0000"/>
              </a:highlight>
              <a:latin typeface="Oswald"/>
              <a:ea typeface="Oswald"/>
              <a:cs typeface="Oswald"/>
              <a:sym typeface="Oswald"/>
            </a:endParaRPr>
          </a:p>
          <a:p>
            <a:pPr marL="457200" lvl="0" indent="-317500" algn="l" rtl="0">
              <a:spcBef>
                <a:spcPts val="0"/>
              </a:spcBef>
              <a:spcAft>
                <a:spcPts val="0"/>
              </a:spcAft>
              <a:buClr>
                <a:schemeClr val="dk2"/>
              </a:buClr>
              <a:buSzPts val="1400"/>
              <a:buFont typeface="Oswald"/>
              <a:buChar char="●"/>
            </a:pPr>
            <a:r>
              <a:rPr lang="ru" dirty="0" smtClean="0">
                <a:solidFill>
                  <a:schemeClr val="tx1"/>
                </a:solidFill>
                <a:latin typeface="Oswald"/>
                <a:ea typeface="Oswald"/>
                <a:cs typeface="Oswald"/>
                <a:sym typeface="Oswald"/>
              </a:rPr>
              <a:t>Ежемесячно</a:t>
            </a:r>
            <a:endParaRPr dirty="0">
              <a:solidFill>
                <a:schemeClr val="dk2"/>
              </a:solidFill>
              <a:highlight>
                <a:srgbClr val="FF0000"/>
              </a:highlight>
              <a:latin typeface="Oswald"/>
              <a:ea typeface="Oswald"/>
              <a:cs typeface="Oswald"/>
              <a:sym typeface="Oswald"/>
            </a:endParaRPr>
          </a:p>
        </p:txBody>
      </p:sp>
      <p:sp>
        <p:nvSpPr>
          <p:cNvPr id="213" name="Google Shape;213;p31"/>
          <p:cNvSpPr txBox="1"/>
          <p:nvPr/>
        </p:nvSpPr>
        <p:spPr>
          <a:xfrm>
            <a:off x="747150" y="224738"/>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DADFE4">
                <a:alpha val="60000"/>
              </a:srgbClr>
            </a:gs>
            <a:gs pos="100000">
              <a:srgbClr val="F3F3F3"/>
            </a:gs>
          </a:gsLst>
          <a:lin ang="5400012"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8000" y="333447"/>
            <a:ext cx="7907230" cy="990600"/>
          </a:xfrm>
        </p:spPr>
        <p:txBody>
          <a:bodyPr>
            <a:normAutofit/>
          </a:bodyPr>
          <a:lstStyle/>
          <a:p>
            <a:pPr algn="ctr"/>
            <a:r>
              <a:rPr lang="ru-RU" sz="2000" b="1" dirty="0">
                <a:solidFill>
                  <a:schemeClr val="tx1"/>
                </a:solidFill>
                <a:latin typeface="Oswald" panose="00000500000000000000" pitchFamily="2" charset="-52"/>
              </a:rPr>
              <a:t>Основополагающие законы и нормативно-правовые документы, обеспечивающие предоставление мер социальной защиты</a:t>
            </a:r>
          </a:p>
        </p:txBody>
      </p:sp>
      <p:sp>
        <p:nvSpPr>
          <p:cNvPr id="3" name="Объект 2"/>
          <p:cNvSpPr>
            <a:spLocks noGrp="1"/>
          </p:cNvSpPr>
          <p:nvPr>
            <p:ph idx="1"/>
          </p:nvPr>
        </p:nvSpPr>
        <p:spPr>
          <a:xfrm>
            <a:off x="414440" y="1210033"/>
            <a:ext cx="7945789" cy="3320989"/>
          </a:xfrm>
        </p:spPr>
        <p:txBody>
          <a:bodyPr>
            <a:normAutofit fontScale="85000" lnSpcReduction="10000"/>
          </a:bodyPr>
          <a:lstStyle/>
          <a:p>
            <a:pPr marL="0" lvl="0" indent="0">
              <a:lnSpc>
                <a:spcPct val="120000"/>
              </a:lnSpc>
              <a:spcBef>
                <a:spcPts val="0"/>
              </a:spcBef>
              <a:buNone/>
            </a:pPr>
            <a:endParaRPr lang="ru-RU" sz="1400" b="1" dirty="0">
              <a:solidFill>
                <a:schemeClr val="tx1"/>
              </a:solidFill>
              <a:latin typeface="Oswald" panose="00000500000000000000" pitchFamily="2" charset="-52"/>
              <a:ea typeface="Oswald"/>
              <a:cs typeface="Oswald"/>
              <a:sym typeface="Oswald"/>
            </a:endParaRPr>
          </a:p>
          <a:p>
            <a:pPr marL="460800" indent="-319300">
              <a:lnSpc>
                <a:spcPct val="120000"/>
              </a:lnSpc>
              <a:spcBef>
                <a:spcPts val="0"/>
              </a:spcBef>
              <a:buClr>
                <a:schemeClr val="dk2"/>
              </a:buClr>
              <a:buSzPts val="1400"/>
              <a:buFont typeface="Oswald"/>
              <a:buChar char="●"/>
            </a:pPr>
            <a:r>
              <a:rPr lang="ru-RU" sz="1400" dirty="0">
                <a:solidFill>
                  <a:schemeClr val="tx1"/>
                </a:solidFill>
                <a:latin typeface="Oswald" panose="00000500000000000000" pitchFamily="2" charset="-52"/>
                <a:ea typeface="Oswald"/>
                <a:cs typeface="Oswald"/>
                <a:sym typeface="Oswald"/>
              </a:rPr>
              <a:t>Федеральный закон от </a:t>
            </a:r>
            <a:r>
              <a:rPr lang="ru-RU" sz="1400" dirty="0" smtClean="0">
                <a:solidFill>
                  <a:schemeClr val="tx1"/>
                </a:solidFill>
                <a:latin typeface="Oswald" panose="00000500000000000000" pitchFamily="2" charset="-52"/>
                <a:ea typeface="Oswald"/>
                <a:cs typeface="Oswald"/>
                <a:sym typeface="Oswald"/>
              </a:rPr>
              <a:t>29</a:t>
            </a:r>
            <a:r>
              <a:rPr lang="ru-RU" sz="1400" dirty="0">
                <a:solidFill>
                  <a:schemeClr val="tx1"/>
                </a:solidFill>
                <a:latin typeface="Oswald" panose="00000500000000000000" pitchFamily="2" charset="-52"/>
                <a:ea typeface="Oswald"/>
                <a:cs typeface="Oswald"/>
                <a:sym typeface="Oswald"/>
              </a:rPr>
              <a:t> </a:t>
            </a:r>
            <a:r>
              <a:rPr lang="ru-RU" sz="1400" dirty="0" smtClean="0">
                <a:solidFill>
                  <a:schemeClr val="tx1"/>
                </a:solidFill>
                <a:latin typeface="Oswald" panose="00000500000000000000" pitchFamily="2" charset="-52"/>
                <a:ea typeface="Oswald"/>
                <a:cs typeface="Oswald"/>
                <a:sym typeface="Oswald"/>
              </a:rPr>
              <a:t>декабря 2012 года </a:t>
            </a:r>
            <a:r>
              <a:rPr lang="ru-RU" sz="1400" dirty="0">
                <a:solidFill>
                  <a:schemeClr val="tx1"/>
                </a:solidFill>
                <a:latin typeface="Oswald" panose="00000500000000000000" pitchFamily="2" charset="-52"/>
                <a:ea typeface="Oswald"/>
                <a:cs typeface="Oswald"/>
                <a:sym typeface="Oswald"/>
              </a:rPr>
              <a:t>№ 273-ФЗ </a:t>
            </a:r>
            <a:r>
              <a:rPr lang="ru-RU" sz="1400" dirty="0" smtClean="0">
                <a:solidFill>
                  <a:schemeClr val="tx1"/>
                </a:solidFill>
                <a:latin typeface="Oswald" panose="00000500000000000000" pitchFamily="2" charset="-52"/>
                <a:ea typeface="Oswald"/>
                <a:cs typeface="Oswald"/>
                <a:sym typeface="Oswald"/>
              </a:rPr>
              <a:t>«Об </a:t>
            </a:r>
            <a:r>
              <a:rPr lang="ru-RU" sz="1400" dirty="0">
                <a:solidFill>
                  <a:schemeClr val="tx1"/>
                </a:solidFill>
                <a:latin typeface="Oswald" panose="00000500000000000000" pitchFamily="2" charset="-52"/>
                <a:ea typeface="Oswald"/>
                <a:cs typeface="Oswald"/>
                <a:sym typeface="Oswald"/>
              </a:rPr>
              <a:t>образовании в Российской </a:t>
            </a:r>
            <a:r>
              <a:rPr lang="ru-RU" sz="1400" dirty="0" smtClean="0">
                <a:solidFill>
                  <a:schemeClr val="tx1"/>
                </a:solidFill>
                <a:latin typeface="Oswald" panose="00000500000000000000" pitchFamily="2" charset="-52"/>
                <a:ea typeface="Oswald"/>
                <a:cs typeface="Oswald"/>
                <a:sym typeface="Oswald"/>
              </a:rPr>
              <a:t>Федерации»</a:t>
            </a:r>
            <a:endParaRPr lang="ru-RU" sz="1400" dirty="0">
              <a:solidFill>
                <a:schemeClr val="tx1"/>
              </a:solidFill>
              <a:latin typeface="Oswald" panose="00000500000000000000" pitchFamily="2" charset="-52"/>
              <a:ea typeface="Oswald"/>
              <a:cs typeface="Oswald"/>
              <a:sym typeface="Oswald"/>
            </a:endParaRPr>
          </a:p>
          <a:p>
            <a:pPr marL="460800" lvl="0" indent="-319300">
              <a:lnSpc>
                <a:spcPct val="120000"/>
              </a:lnSpc>
              <a:spcBef>
                <a:spcPts val="0"/>
              </a:spcBef>
              <a:buClr>
                <a:schemeClr val="dk2"/>
              </a:buClr>
              <a:buSzPts val="1400"/>
              <a:buFont typeface="Oswald"/>
              <a:buChar char="●"/>
            </a:pPr>
            <a:r>
              <a:rPr lang="ru-RU" sz="1400" dirty="0">
                <a:solidFill>
                  <a:schemeClr val="tx1"/>
                </a:solidFill>
                <a:latin typeface="Oswald" panose="00000500000000000000" pitchFamily="2" charset="-52"/>
                <a:ea typeface="Oswald"/>
                <a:cs typeface="Oswald"/>
                <a:sym typeface="Oswald"/>
              </a:rPr>
              <a:t>Федеральный закон от </a:t>
            </a:r>
            <a:r>
              <a:rPr lang="ru-RU" sz="1400" dirty="0" smtClean="0">
                <a:solidFill>
                  <a:schemeClr val="tx1"/>
                </a:solidFill>
                <a:latin typeface="Oswald" panose="00000500000000000000" pitchFamily="2" charset="-52"/>
                <a:ea typeface="Oswald"/>
                <a:cs typeface="Oswald"/>
                <a:sym typeface="Oswald"/>
              </a:rPr>
              <a:t>21 декабря 1996 года </a:t>
            </a:r>
            <a:r>
              <a:rPr lang="ru-RU" sz="1400" dirty="0">
                <a:solidFill>
                  <a:schemeClr val="tx1"/>
                </a:solidFill>
                <a:latin typeface="Oswald" panose="00000500000000000000" pitchFamily="2" charset="-52"/>
                <a:ea typeface="Oswald"/>
                <a:cs typeface="Oswald"/>
                <a:sym typeface="Oswald"/>
              </a:rPr>
              <a:t>№ 159-ФЗ </a:t>
            </a:r>
            <a:r>
              <a:rPr lang="ru-RU" sz="1400" dirty="0" smtClean="0">
                <a:solidFill>
                  <a:schemeClr val="tx1"/>
                </a:solidFill>
                <a:latin typeface="Oswald" panose="00000500000000000000" pitchFamily="2" charset="-52"/>
                <a:ea typeface="Oswald"/>
                <a:cs typeface="Oswald"/>
                <a:sym typeface="Oswald"/>
              </a:rPr>
              <a:t>«О </a:t>
            </a:r>
            <a:r>
              <a:rPr lang="ru-RU" sz="1400" dirty="0">
                <a:solidFill>
                  <a:schemeClr val="tx1"/>
                </a:solidFill>
                <a:latin typeface="Oswald" panose="00000500000000000000" pitchFamily="2" charset="-52"/>
                <a:ea typeface="Oswald"/>
                <a:cs typeface="Oswald"/>
                <a:sym typeface="Oswald"/>
              </a:rPr>
              <a:t>дополнительных гарантиях по социальной поддержке </a:t>
            </a:r>
            <a:r>
              <a:rPr lang="ru-RU" sz="1400" dirty="0" smtClean="0">
                <a:solidFill>
                  <a:schemeClr val="tx1"/>
                </a:solidFill>
                <a:latin typeface="Oswald" panose="00000500000000000000" pitchFamily="2" charset="-52"/>
                <a:ea typeface="Oswald"/>
                <a:cs typeface="Oswald"/>
                <a:sym typeface="Oswald"/>
              </a:rPr>
              <a:t>детей-сирот </a:t>
            </a:r>
            <a:r>
              <a:rPr lang="ru-RU" sz="1400" dirty="0">
                <a:solidFill>
                  <a:schemeClr val="tx1"/>
                </a:solidFill>
                <a:latin typeface="Oswald" panose="00000500000000000000" pitchFamily="2" charset="-52"/>
                <a:ea typeface="Oswald"/>
                <a:cs typeface="Oswald"/>
                <a:sym typeface="Oswald"/>
              </a:rPr>
              <a:t>и детей, оставшихся без попечения </a:t>
            </a:r>
            <a:r>
              <a:rPr lang="ru-RU" sz="1400" dirty="0" smtClean="0">
                <a:solidFill>
                  <a:schemeClr val="tx1"/>
                </a:solidFill>
                <a:latin typeface="Oswald" panose="00000500000000000000" pitchFamily="2" charset="-52"/>
                <a:ea typeface="Oswald"/>
                <a:cs typeface="Oswald"/>
                <a:sym typeface="Oswald"/>
              </a:rPr>
              <a:t>родителей»</a:t>
            </a:r>
            <a:endParaRPr lang="ru-RU" sz="1400" dirty="0">
              <a:solidFill>
                <a:schemeClr val="tx1"/>
              </a:solidFill>
              <a:latin typeface="Oswald" panose="00000500000000000000" pitchFamily="2" charset="-52"/>
              <a:ea typeface="Oswald"/>
              <a:cs typeface="Oswald"/>
              <a:sym typeface="Oswald"/>
            </a:endParaRPr>
          </a:p>
          <a:p>
            <a:pPr marL="460800" indent="-319300">
              <a:lnSpc>
                <a:spcPct val="120000"/>
              </a:lnSpc>
              <a:spcBef>
                <a:spcPts val="0"/>
              </a:spcBef>
              <a:buClr>
                <a:schemeClr val="dk2"/>
              </a:buClr>
              <a:buSzPts val="1400"/>
              <a:buFont typeface="Oswald"/>
              <a:buChar char="●"/>
            </a:pPr>
            <a:r>
              <a:rPr lang="ru-RU" sz="1400" dirty="0">
                <a:solidFill>
                  <a:schemeClr val="tx1"/>
                </a:solidFill>
                <a:latin typeface="Oswald" panose="00000500000000000000" pitchFamily="2" charset="-52"/>
                <a:ea typeface="Oswald"/>
                <a:cs typeface="Oswald"/>
              </a:rPr>
              <a:t>Федеральный закон от </a:t>
            </a:r>
            <a:r>
              <a:rPr lang="ru-RU" sz="1400" dirty="0" smtClean="0">
                <a:solidFill>
                  <a:schemeClr val="tx1"/>
                </a:solidFill>
                <a:latin typeface="Oswald" panose="00000500000000000000" pitchFamily="2" charset="-52"/>
                <a:ea typeface="Oswald"/>
                <a:cs typeface="Oswald"/>
              </a:rPr>
              <a:t>24 июля 1998 года</a:t>
            </a:r>
            <a:r>
              <a:rPr lang="ru-RU" sz="1400" dirty="0" smtClean="0">
                <a:solidFill>
                  <a:schemeClr val="tx1"/>
                </a:solidFill>
                <a:latin typeface="Oswald" panose="00000500000000000000" pitchFamily="2" charset="-52"/>
                <a:ea typeface="Oswald"/>
                <a:cs typeface="Oswald"/>
                <a:sym typeface="Oswald"/>
              </a:rPr>
              <a:t> </a:t>
            </a:r>
            <a:r>
              <a:rPr lang="ru-RU" sz="1400" dirty="0">
                <a:solidFill>
                  <a:schemeClr val="tx1"/>
                </a:solidFill>
                <a:latin typeface="Oswald" panose="00000500000000000000" pitchFamily="2" charset="-52"/>
                <a:ea typeface="Oswald"/>
                <a:cs typeface="Oswald"/>
                <a:sym typeface="Oswald"/>
              </a:rPr>
              <a:t>№</a:t>
            </a:r>
            <a:r>
              <a:rPr lang="ru-RU" sz="1400" dirty="0">
                <a:solidFill>
                  <a:schemeClr val="tx1"/>
                </a:solidFill>
                <a:latin typeface="Oswald" panose="00000500000000000000" pitchFamily="2" charset="-52"/>
                <a:ea typeface="Oswald"/>
                <a:cs typeface="Oswald"/>
              </a:rPr>
              <a:t> 124-ФЗ </a:t>
            </a:r>
            <a:r>
              <a:rPr lang="ru-RU" sz="1400" dirty="0" smtClean="0">
                <a:solidFill>
                  <a:schemeClr val="tx1"/>
                </a:solidFill>
                <a:latin typeface="Oswald" panose="00000500000000000000" pitchFamily="2" charset="-52"/>
                <a:ea typeface="Oswald"/>
                <a:cs typeface="Oswald"/>
              </a:rPr>
              <a:t>«Об </a:t>
            </a:r>
            <a:r>
              <a:rPr lang="ru-RU" sz="1400" dirty="0">
                <a:solidFill>
                  <a:schemeClr val="tx1"/>
                </a:solidFill>
                <a:latin typeface="Oswald" panose="00000500000000000000" pitchFamily="2" charset="-52"/>
                <a:ea typeface="Oswald"/>
                <a:cs typeface="Oswald"/>
              </a:rPr>
              <a:t>основных гарантиях прав ребенка в Российской </a:t>
            </a:r>
            <a:r>
              <a:rPr lang="ru-RU" sz="1400" dirty="0" smtClean="0">
                <a:solidFill>
                  <a:schemeClr val="tx1"/>
                </a:solidFill>
                <a:latin typeface="Oswald" panose="00000500000000000000" pitchFamily="2" charset="-52"/>
                <a:ea typeface="Oswald"/>
                <a:cs typeface="Oswald"/>
              </a:rPr>
              <a:t>Федерации»</a:t>
            </a:r>
            <a:endParaRPr lang="ru-RU" sz="1400" dirty="0">
              <a:solidFill>
                <a:schemeClr val="tx1"/>
              </a:solidFill>
              <a:latin typeface="Oswald" panose="00000500000000000000" pitchFamily="2" charset="-52"/>
              <a:ea typeface="Oswald"/>
              <a:cs typeface="Oswald"/>
              <a:sym typeface="Oswald"/>
            </a:endParaRPr>
          </a:p>
          <a:p>
            <a:pPr marL="460800" indent="-319300">
              <a:lnSpc>
                <a:spcPct val="120000"/>
              </a:lnSpc>
              <a:spcBef>
                <a:spcPts val="0"/>
              </a:spcBef>
              <a:buClr>
                <a:schemeClr val="dk2"/>
              </a:buClr>
              <a:buSzPts val="1400"/>
              <a:buFont typeface="Oswald"/>
              <a:buChar char="●"/>
            </a:pPr>
            <a:r>
              <a:rPr lang="ru-RU" sz="1400" dirty="0">
                <a:solidFill>
                  <a:schemeClr val="tx1"/>
                </a:solidFill>
                <a:latin typeface="Oswald" panose="00000500000000000000" pitchFamily="2" charset="-52"/>
                <a:ea typeface="Oswald"/>
                <a:cs typeface="Oswald"/>
                <a:sym typeface="Oswald"/>
              </a:rPr>
              <a:t>Закон Свердловской области от </a:t>
            </a:r>
            <a:r>
              <a:rPr lang="ru-RU" sz="1400" dirty="0" smtClean="0">
                <a:solidFill>
                  <a:schemeClr val="tx1"/>
                </a:solidFill>
                <a:latin typeface="Oswald" panose="00000500000000000000" pitchFamily="2" charset="-52"/>
                <a:ea typeface="Oswald"/>
                <a:cs typeface="Oswald"/>
                <a:sym typeface="Oswald"/>
              </a:rPr>
              <a:t>15</a:t>
            </a:r>
            <a:r>
              <a:rPr lang="ru-RU" sz="1400" dirty="0">
                <a:solidFill>
                  <a:schemeClr val="tx1"/>
                </a:solidFill>
                <a:latin typeface="Oswald" panose="00000500000000000000" pitchFamily="2" charset="-52"/>
                <a:ea typeface="Oswald"/>
                <a:cs typeface="Oswald"/>
                <a:sym typeface="Oswald"/>
              </a:rPr>
              <a:t> </a:t>
            </a:r>
            <a:r>
              <a:rPr lang="ru-RU" sz="1400" dirty="0" smtClean="0">
                <a:solidFill>
                  <a:schemeClr val="tx1"/>
                </a:solidFill>
                <a:latin typeface="Oswald" panose="00000500000000000000" pitchFamily="2" charset="-52"/>
                <a:ea typeface="Oswald"/>
                <a:cs typeface="Oswald"/>
                <a:sym typeface="Oswald"/>
              </a:rPr>
              <a:t>июля 2013 года </a:t>
            </a:r>
            <a:r>
              <a:rPr lang="ru-RU" sz="1400" dirty="0">
                <a:solidFill>
                  <a:schemeClr val="tx1"/>
                </a:solidFill>
                <a:latin typeface="Oswald" panose="00000500000000000000" pitchFamily="2" charset="-52"/>
                <a:ea typeface="Oswald"/>
                <a:cs typeface="Oswald"/>
                <a:sym typeface="Oswald"/>
              </a:rPr>
              <a:t>№ 78-ОЗ </a:t>
            </a:r>
            <a:r>
              <a:rPr lang="ru-RU" sz="1400" dirty="0" smtClean="0">
                <a:solidFill>
                  <a:schemeClr val="tx1"/>
                </a:solidFill>
                <a:latin typeface="Oswald" panose="00000500000000000000" pitchFamily="2" charset="-52"/>
                <a:ea typeface="Oswald"/>
                <a:cs typeface="Oswald"/>
                <a:sym typeface="Oswald"/>
              </a:rPr>
              <a:t>«Об </a:t>
            </a:r>
            <a:r>
              <a:rPr lang="ru-RU" sz="1400" dirty="0">
                <a:solidFill>
                  <a:schemeClr val="tx1"/>
                </a:solidFill>
                <a:latin typeface="Oswald" panose="00000500000000000000" pitchFamily="2" charset="-52"/>
                <a:ea typeface="Oswald"/>
                <a:cs typeface="Oswald"/>
                <a:sym typeface="Oswald"/>
              </a:rPr>
              <a:t>образовании в Свердловской </a:t>
            </a:r>
            <a:r>
              <a:rPr lang="ru-RU" sz="1400" dirty="0" smtClean="0">
                <a:solidFill>
                  <a:schemeClr val="tx1"/>
                </a:solidFill>
                <a:latin typeface="Oswald" panose="00000500000000000000" pitchFamily="2" charset="-52"/>
                <a:ea typeface="Oswald"/>
                <a:cs typeface="Oswald"/>
                <a:sym typeface="Oswald"/>
              </a:rPr>
              <a:t>области»</a:t>
            </a:r>
            <a:endParaRPr lang="ru-RU" sz="1400" dirty="0">
              <a:solidFill>
                <a:schemeClr val="tx1"/>
              </a:solidFill>
              <a:latin typeface="Oswald" panose="00000500000000000000" pitchFamily="2" charset="-52"/>
              <a:ea typeface="Oswald"/>
              <a:cs typeface="Oswald"/>
              <a:sym typeface="Oswald"/>
            </a:endParaRPr>
          </a:p>
          <a:p>
            <a:pPr marL="460800" indent="-319300">
              <a:lnSpc>
                <a:spcPct val="120000"/>
              </a:lnSpc>
              <a:spcBef>
                <a:spcPts val="0"/>
              </a:spcBef>
              <a:buClr>
                <a:schemeClr val="dk2"/>
              </a:buClr>
              <a:buSzPts val="1400"/>
              <a:buFont typeface="Oswald"/>
              <a:buChar char="●"/>
            </a:pPr>
            <a:r>
              <a:rPr lang="ru-RU" sz="1400" dirty="0" smtClean="0">
                <a:solidFill>
                  <a:schemeClr val="tx1"/>
                </a:solidFill>
                <a:latin typeface="Oswald" panose="00000500000000000000" pitchFamily="2" charset="-52"/>
                <a:ea typeface="Oswald"/>
                <a:cs typeface="Oswald"/>
                <a:sym typeface="Oswald"/>
              </a:rPr>
              <a:t>Закон Свердловской области от 23 октября 1995 года № 28-ОЗ «О защите прав ребенка</a:t>
            </a:r>
            <a:r>
              <a:rPr lang="en-US" sz="1400" dirty="0" smtClean="0">
                <a:solidFill>
                  <a:schemeClr val="tx1"/>
                </a:solidFill>
                <a:latin typeface="Oswald" panose="00000500000000000000" pitchFamily="2" charset="-52"/>
                <a:ea typeface="Oswald" panose="020B0604020202020204" charset="-52"/>
                <a:cs typeface="Oswald" panose="020B0604020202020204" charset="-52"/>
              </a:rPr>
              <a:t>»</a:t>
            </a:r>
            <a:endParaRPr lang="ru-RU" sz="1400" dirty="0" smtClean="0">
              <a:solidFill>
                <a:schemeClr val="tx1"/>
              </a:solidFill>
              <a:latin typeface="Oswald" panose="00000500000000000000" pitchFamily="2" charset="-52"/>
              <a:ea typeface="Oswald" panose="020B0604020202020204" charset="-52"/>
              <a:cs typeface="Oswald" panose="020B0604020202020204" charset="-52"/>
            </a:endParaRPr>
          </a:p>
          <a:p>
            <a:pPr marL="460800" indent="-319300">
              <a:lnSpc>
                <a:spcPct val="120000"/>
              </a:lnSpc>
              <a:spcBef>
                <a:spcPts val="0"/>
              </a:spcBef>
              <a:buClr>
                <a:schemeClr val="dk2"/>
              </a:buClr>
              <a:buSzPts val="1400"/>
              <a:buFont typeface="Oswald"/>
              <a:buChar char="●"/>
            </a:pPr>
            <a:r>
              <a:rPr lang="ru-RU" sz="1400" dirty="0" smtClean="0">
                <a:solidFill>
                  <a:schemeClr val="tx1"/>
                </a:solidFill>
                <a:latin typeface="Oswald" panose="00000500000000000000" pitchFamily="2" charset="-52"/>
                <a:ea typeface="Oswald"/>
                <a:cs typeface="Oswald"/>
                <a:sym typeface="Oswald"/>
              </a:rPr>
              <a:t>Приказ Министерства образования Свердловской области </a:t>
            </a:r>
            <a:r>
              <a:rPr lang="ru-RU" sz="1400" dirty="0">
                <a:solidFill>
                  <a:schemeClr val="tx1"/>
                </a:solidFill>
                <a:latin typeface="Oswald" panose="00000500000000000000" pitchFamily="2" charset="-52"/>
                <a:ea typeface="Oswald"/>
                <a:cs typeface="Oswald"/>
                <a:sym typeface="PT Serif"/>
              </a:rPr>
              <a:t>от 14.08.2025 № 380-Д </a:t>
            </a:r>
            <a:r>
              <a:rPr lang="ru-RU" sz="1400" dirty="0">
                <a:solidFill>
                  <a:schemeClr val="tx1"/>
                </a:solidFill>
                <a:latin typeface="Oswald" panose="00000500000000000000" pitchFamily="2" charset="-52"/>
                <a:ea typeface="Oswald"/>
                <a:cs typeface="Oswald"/>
                <a:sym typeface="Oswald"/>
              </a:rPr>
              <a:t>«Об утверждении Перечня мер социальной защиты (поддержки), предоставляемых Министерством образования Свердловской области, подлежащих передаче </a:t>
            </a:r>
            <a:r>
              <a:rPr lang="ru-RU" sz="1400" dirty="0">
                <a:solidFill>
                  <a:schemeClr val="tx1"/>
                </a:solidFill>
                <a:latin typeface="Oswald" panose="00000500000000000000" pitchFamily="2" charset="-52"/>
                <a:ea typeface="Oswald"/>
                <a:cs typeface="Oswald"/>
              </a:rPr>
              <a:t>в государственную информационную систему «Единая централизованная цифровая платформа в социальной сфере</a:t>
            </a:r>
            <a:r>
              <a:rPr lang="ru-RU" sz="1400" dirty="0">
                <a:solidFill>
                  <a:schemeClr val="tx1"/>
                </a:solidFill>
                <a:latin typeface="Oswald" panose="00000500000000000000" pitchFamily="2" charset="-52"/>
                <a:ea typeface="Oswald"/>
                <a:cs typeface="Oswald"/>
                <a:sym typeface="Oswald"/>
              </a:rPr>
              <a:t>» </a:t>
            </a:r>
            <a:endParaRPr lang="ru-RU" sz="1400" dirty="0" smtClean="0">
              <a:solidFill>
                <a:schemeClr val="tx1"/>
              </a:solidFill>
              <a:latin typeface="Oswald" panose="00000500000000000000" pitchFamily="2" charset="-52"/>
              <a:ea typeface="Oswald"/>
              <a:cs typeface="Oswald"/>
              <a:sym typeface="Oswald"/>
            </a:endParaRPr>
          </a:p>
          <a:p>
            <a:pPr marL="460800" indent="-319300">
              <a:lnSpc>
                <a:spcPct val="120000"/>
              </a:lnSpc>
              <a:spcBef>
                <a:spcPts val="0"/>
              </a:spcBef>
              <a:buClr>
                <a:schemeClr val="dk2"/>
              </a:buClr>
              <a:buSzPts val="1400"/>
              <a:buFont typeface="Oswald"/>
              <a:buChar char="●"/>
            </a:pPr>
            <a:r>
              <a:rPr lang="ru-RU" sz="1400" dirty="0" smtClean="0">
                <a:solidFill>
                  <a:schemeClr val="tx1"/>
                </a:solidFill>
                <a:latin typeface="Oswald" panose="00000500000000000000" pitchFamily="2" charset="-52"/>
                <a:ea typeface="Oswald"/>
                <a:cs typeface="Oswald"/>
                <a:sym typeface="Oswald"/>
              </a:rPr>
              <a:t>Приказ </a:t>
            </a:r>
            <a:r>
              <a:rPr lang="ru-RU" sz="1400" dirty="0">
                <a:solidFill>
                  <a:schemeClr val="tx1"/>
                </a:solidFill>
                <a:latin typeface="Oswald" panose="00000500000000000000" pitchFamily="2" charset="-52"/>
                <a:ea typeface="Oswald"/>
                <a:cs typeface="Oswald"/>
                <a:sym typeface="Oswald"/>
              </a:rPr>
              <a:t>Министерства образования Свердловской области </a:t>
            </a:r>
            <a:r>
              <a:rPr lang="ru-RU" sz="1400" dirty="0">
                <a:solidFill>
                  <a:schemeClr val="tx1"/>
                </a:solidFill>
                <a:latin typeface="Oswald" panose="00000500000000000000" pitchFamily="2" charset="-52"/>
                <a:ea typeface="Oswald"/>
                <a:cs typeface="Oswald"/>
                <a:sym typeface="PT Serif"/>
              </a:rPr>
              <a:t>от 09.01.2025 № 2-Д </a:t>
            </a:r>
            <a:r>
              <a:rPr lang="ru-RU" sz="1400" dirty="0">
                <a:solidFill>
                  <a:schemeClr val="tx1"/>
                </a:solidFill>
                <a:latin typeface="Oswald" panose="00000500000000000000" pitchFamily="2" charset="-52"/>
                <a:ea typeface="Oswald"/>
                <a:cs typeface="Oswald"/>
                <a:sym typeface="Oswald"/>
              </a:rPr>
              <a:t>«Об осуществлении государственными бюджетными и автономными образовательными учреждениями Свердловской области полномочий Министерства образования </a:t>
            </a:r>
            <a:r>
              <a:rPr lang="ru-RU" sz="1400" dirty="0" smtClean="0">
                <a:solidFill>
                  <a:schemeClr val="tx1"/>
                </a:solidFill>
                <a:latin typeface="Oswald" panose="00000500000000000000" pitchFamily="2" charset="-52"/>
                <a:ea typeface="Oswald"/>
                <a:cs typeface="Oswald"/>
                <a:sym typeface="Oswald"/>
              </a:rPr>
              <a:t>Свердловской </a:t>
            </a:r>
            <a:r>
              <a:rPr lang="ru-RU" sz="1400" dirty="0">
                <a:solidFill>
                  <a:schemeClr val="tx1"/>
                </a:solidFill>
                <a:latin typeface="Oswald" panose="00000500000000000000" pitchFamily="2" charset="-52"/>
                <a:ea typeface="Oswald"/>
                <a:cs typeface="Oswald"/>
                <a:sym typeface="Oswald"/>
              </a:rPr>
              <a:t>области по исполнению публичных обязательств перед физическим лицом, подлежащих исполнению в денежной форме, и финансового обеспечения </a:t>
            </a:r>
            <a:r>
              <a:rPr lang="ru-RU" sz="1400" dirty="0" smtClean="0">
                <a:solidFill>
                  <a:schemeClr val="tx1"/>
                </a:solidFill>
                <a:latin typeface="Oswald" panose="00000500000000000000" pitchFamily="2" charset="-52"/>
                <a:ea typeface="Oswald"/>
                <a:cs typeface="Oswald"/>
                <a:sym typeface="Oswald"/>
              </a:rPr>
              <a:t>их </a:t>
            </a:r>
            <a:r>
              <a:rPr lang="ru-RU" sz="1400" dirty="0">
                <a:solidFill>
                  <a:schemeClr val="tx1"/>
                </a:solidFill>
                <a:latin typeface="Oswald" panose="00000500000000000000" pitchFamily="2" charset="-52"/>
                <a:ea typeface="Oswald"/>
                <a:cs typeface="Oswald"/>
                <a:sym typeface="Oswald"/>
              </a:rPr>
              <a:t>осуществления </a:t>
            </a:r>
            <a:r>
              <a:rPr lang="ru-RU" sz="1400" dirty="0" smtClean="0">
                <a:solidFill>
                  <a:schemeClr val="tx1"/>
                </a:solidFill>
                <a:latin typeface="Oswald" panose="00000500000000000000" pitchFamily="2" charset="-52"/>
                <a:ea typeface="Oswald"/>
                <a:cs typeface="Oswald"/>
                <a:sym typeface="Oswald"/>
              </a:rPr>
              <a:t>в 2025 году</a:t>
            </a:r>
            <a:r>
              <a:rPr lang="ru-RU" sz="1400" dirty="0">
                <a:solidFill>
                  <a:schemeClr val="tx1"/>
                </a:solidFill>
                <a:latin typeface="Oswald" panose="00000500000000000000" pitchFamily="2" charset="-52"/>
                <a:ea typeface="Oswald"/>
                <a:cs typeface="Oswald"/>
                <a:sym typeface="Oswald"/>
              </a:rPr>
              <a:t>» </a:t>
            </a:r>
          </a:p>
          <a:p>
            <a:pPr marL="460800" indent="-319300" algn="just">
              <a:spcBef>
                <a:spcPts val="0"/>
              </a:spcBef>
              <a:buClr>
                <a:schemeClr val="dk2"/>
              </a:buClr>
              <a:buSzPts val="1400"/>
              <a:buFont typeface="Oswald"/>
              <a:buChar char="●"/>
            </a:pPr>
            <a:endParaRPr lang="ru-RU" sz="1300" dirty="0">
              <a:solidFill>
                <a:schemeClr val="tx1"/>
              </a:solidFill>
              <a:latin typeface="Oswald" panose="00000500000000000000" pitchFamily="2" charset="-52"/>
              <a:ea typeface="Oswald"/>
              <a:cs typeface="Oswald"/>
              <a:sym typeface="Oswald"/>
            </a:endParaRPr>
          </a:p>
          <a:p>
            <a:pPr marL="460800" lvl="0" indent="-293900" algn="just">
              <a:spcBef>
                <a:spcPts val="0"/>
              </a:spcBef>
              <a:buClr>
                <a:schemeClr val="dk2"/>
              </a:buClr>
              <a:buSzPts val="1000"/>
              <a:buFont typeface="Oswald"/>
              <a:buChar char="●"/>
            </a:pPr>
            <a:endParaRPr lang="ru-RU" sz="1400" dirty="0">
              <a:solidFill>
                <a:srgbClr val="FF0000"/>
              </a:solidFill>
              <a:latin typeface="Oswald" panose="00000500000000000000" pitchFamily="2" charset="-52"/>
              <a:ea typeface="Oswald"/>
              <a:cs typeface="Oswald"/>
              <a:sym typeface="Oswald"/>
            </a:endParaRPr>
          </a:p>
          <a:p>
            <a:pPr marL="460800" indent="-293900" algn="just">
              <a:spcBef>
                <a:spcPts val="0"/>
              </a:spcBef>
              <a:buClr>
                <a:schemeClr val="dk2"/>
              </a:buClr>
              <a:buSzPts val="1000"/>
              <a:buFont typeface="Oswald"/>
              <a:buChar char="●"/>
            </a:pPr>
            <a:endParaRPr lang="ru-RU" sz="1400" dirty="0">
              <a:solidFill>
                <a:srgbClr val="FF0000"/>
              </a:solidFill>
              <a:latin typeface="Oswald" panose="00000500000000000000" pitchFamily="2" charset="-52"/>
              <a:ea typeface="Oswald"/>
              <a:cs typeface="Oswald"/>
              <a:sym typeface="Oswald"/>
            </a:endParaRPr>
          </a:p>
          <a:p>
            <a:pPr marL="460800" lvl="0" indent="-293900" algn="just">
              <a:spcBef>
                <a:spcPts val="0"/>
              </a:spcBef>
              <a:buClr>
                <a:schemeClr val="dk2"/>
              </a:buClr>
              <a:buSzPts val="1000"/>
              <a:buFont typeface="Oswald"/>
              <a:buChar char="●"/>
            </a:pPr>
            <a:endParaRPr lang="ru-RU" sz="1400" dirty="0">
              <a:solidFill>
                <a:srgbClr val="FF0000"/>
              </a:solidFill>
              <a:latin typeface="Oswald" panose="00000500000000000000" pitchFamily="2" charset="-52"/>
              <a:ea typeface="Oswald"/>
              <a:cs typeface="Oswald"/>
              <a:sym typeface="Oswald"/>
            </a:endParaRPr>
          </a:p>
          <a:p>
            <a:pPr marL="460800" lvl="0" indent="-319300" algn="just">
              <a:spcBef>
                <a:spcPts val="0"/>
              </a:spcBef>
              <a:buClr>
                <a:schemeClr val="dk2"/>
              </a:buClr>
              <a:buSzPts val="1400"/>
              <a:buFont typeface="Oswald"/>
              <a:buChar char="●"/>
            </a:pPr>
            <a:endParaRPr lang="ru-RU" dirty="0">
              <a:solidFill>
                <a:schemeClr val="tx1"/>
              </a:solidFill>
              <a:latin typeface="Oswald" panose="00000500000000000000" pitchFamily="2" charset="-52"/>
              <a:ea typeface="Oswald"/>
              <a:cs typeface="Oswald"/>
              <a:sym typeface="Oswald"/>
            </a:endParaRPr>
          </a:p>
          <a:p>
            <a:endParaRPr lang="ru-RU" dirty="0">
              <a:latin typeface="Oswald" panose="00000500000000000000" pitchFamily="2" charset="-52"/>
            </a:endParaRPr>
          </a:p>
        </p:txBody>
      </p:sp>
    </p:spTree>
    <p:extLst>
      <p:ext uri="{BB962C8B-B14F-4D97-AF65-F5344CB8AC3E}">
        <p14:creationId xmlns:p14="http://schemas.microsoft.com/office/powerpoint/2010/main" val="3289463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graphicFrame>
        <p:nvGraphicFramePr>
          <p:cNvPr id="218" name="Google Shape;218;p32"/>
          <p:cNvGraphicFramePr/>
          <p:nvPr>
            <p:extLst>
              <p:ext uri="{D42A27DB-BD31-4B8C-83A1-F6EECF244321}">
                <p14:modId xmlns:p14="http://schemas.microsoft.com/office/powerpoint/2010/main" val="483423004"/>
              </p:ext>
            </p:extLst>
          </p:nvPr>
        </p:nvGraphicFramePr>
        <p:xfrm>
          <a:off x="251520" y="1067839"/>
          <a:ext cx="8712968" cy="3291750"/>
        </p:xfrm>
        <a:graphic>
          <a:graphicData uri="http://schemas.openxmlformats.org/drawingml/2006/table">
            <a:tbl>
              <a:tblPr>
                <a:noFill/>
                <a:tableStyleId>{BF4A3D39-4975-46BA-BE83-8B02B6239DEE}</a:tableStyleId>
              </a:tblPr>
              <a:tblGrid>
                <a:gridCol w="2805374">
                  <a:extLst>
                    <a:ext uri="{9D8B030D-6E8A-4147-A177-3AD203B41FA5}">
                      <a16:colId xmlns:a16="http://schemas.microsoft.com/office/drawing/2014/main" val="20000"/>
                    </a:ext>
                  </a:extLst>
                </a:gridCol>
                <a:gridCol w="5907594">
                  <a:extLst>
                    <a:ext uri="{9D8B030D-6E8A-4147-A177-3AD203B41FA5}">
                      <a16:colId xmlns:a16="http://schemas.microsoft.com/office/drawing/2014/main" val="20001"/>
                    </a:ext>
                  </a:extLst>
                </a:gridCol>
              </a:tblGrid>
              <a:tr h="0">
                <a:tc>
                  <a:txBody>
                    <a:bodyPr/>
                    <a:lstStyle/>
                    <a:p>
                      <a:pPr marL="0" lvl="0" indent="0" algn="ctr" rtl="0">
                        <a:spcBef>
                          <a:spcPts val="0"/>
                        </a:spcBef>
                        <a:spcAft>
                          <a:spcPts val="0"/>
                        </a:spcAft>
                        <a:buNone/>
                      </a:pPr>
                      <a:r>
                        <a:rPr lang="ru-RU" sz="1000" b="1" dirty="0">
                          <a:latin typeface="Oswald"/>
                          <a:ea typeface="Oswald"/>
                          <a:cs typeface="Oswald"/>
                          <a:sym typeface="Oswald"/>
                        </a:rPr>
                        <a:t>Категория получателей </a:t>
                      </a:r>
                      <a:r>
                        <a:rPr lang="ru-RU" sz="1000" b="1" dirty="0" smtClean="0">
                          <a:latin typeface="Oswald"/>
                          <a:ea typeface="Oswald"/>
                          <a:cs typeface="Oswald"/>
                          <a:sym typeface="Oswald"/>
                        </a:rPr>
                        <a:t/>
                      </a:r>
                      <a:br>
                        <a:rPr lang="ru-RU" sz="1000" b="1" dirty="0" smtClean="0">
                          <a:latin typeface="Oswald"/>
                          <a:ea typeface="Oswald"/>
                          <a:cs typeface="Oswald"/>
                          <a:sym typeface="Oswald"/>
                        </a:rPr>
                      </a:br>
                      <a:r>
                        <a:rPr lang="ru-RU" sz="1000" b="1" dirty="0" smtClean="0">
                          <a:latin typeface="Oswald"/>
                          <a:ea typeface="Oswald"/>
                          <a:cs typeface="Oswald"/>
                          <a:sym typeface="Oswald"/>
                        </a:rPr>
                        <a:t>(</a:t>
                      </a:r>
                      <a:r>
                        <a:rPr lang="ru-RU" sz="1000" b="1" dirty="0">
                          <a:latin typeface="Oswald"/>
                          <a:ea typeface="Oswald"/>
                          <a:cs typeface="Oswald"/>
                          <a:sym typeface="Oswald"/>
                        </a:rPr>
                        <a:t>в соответствии с НПА Свердловской области)</a:t>
                      </a:r>
                      <a:endParaRPr sz="10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000" b="1" dirty="0">
                          <a:latin typeface="Oswald"/>
                          <a:ea typeface="Oswald"/>
                          <a:cs typeface="Oswald"/>
                          <a:sym typeface="Oswald"/>
                        </a:rPr>
                        <a:t>Порядок получения</a:t>
                      </a:r>
                      <a:endParaRPr sz="10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883450">
                <a:tc>
                  <a:txBody>
                    <a:bodyPr/>
                    <a:lstStyle/>
                    <a:p>
                      <a:pPr marL="179999" lvl="0" indent="-156249" algn="l" rtl="0">
                        <a:spcBef>
                          <a:spcPts val="0"/>
                        </a:spcBef>
                        <a:spcAft>
                          <a:spcPts val="0"/>
                        </a:spcAft>
                        <a:buSzPts val="1100"/>
                        <a:buFont typeface="Oswald"/>
                        <a:buChar char="●"/>
                      </a:pPr>
                      <a:r>
                        <a:rPr lang="ru" sz="1000" dirty="0" smtClean="0">
                          <a:latin typeface="Oswald"/>
                          <a:ea typeface="Oswald"/>
                          <a:cs typeface="Oswald"/>
                          <a:sym typeface="Oswald"/>
                        </a:rPr>
                        <a:t>Ребенок-инвалид</a:t>
                      </a:r>
                      <a:endParaRPr lang="ru" sz="1000" kern="1200" dirty="0" smtClean="0">
                        <a:solidFill>
                          <a:srgbClr val="000000"/>
                        </a:solidFill>
                        <a:latin typeface="Oswald"/>
                        <a:ea typeface="Oswald"/>
                        <a:cs typeface="Oswald"/>
                        <a:sym typeface="Oswald"/>
                      </a:endParaRPr>
                    </a:p>
                    <a:p>
                      <a:pPr marL="179999" lvl="0" indent="-156249" algn="l" rtl="0">
                        <a:spcBef>
                          <a:spcPts val="0"/>
                        </a:spcBef>
                        <a:spcAft>
                          <a:spcPts val="0"/>
                        </a:spcAft>
                        <a:buSzPts val="1100"/>
                        <a:buFont typeface="Oswald"/>
                        <a:buChar char="●"/>
                      </a:pPr>
                      <a:r>
                        <a:rPr lang="ru-RU" sz="1000" kern="1200" dirty="0" smtClean="0">
                          <a:solidFill>
                            <a:srgbClr val="000000"/>
                          </a:solidFill>
                          <a:latin typeface="Oswald"/>
                          <a:ea typeface="Oswald"/>
                          <a:cs typeface="Oswald"/>
                        </a:rPr>
                        <a:t>Инвалиды молодого возраста в возрасте от 18 до 44 лет включительно, осваивающие по очной форме обучения за счет средств областного бюджета образовательные программы среднего профессионального образования и (или) программы профессиональной подготовки по профессиям рабочих, должностям служащих</a:t>
                      </a:r>
                      <a:endParaRPr sz="1000" kern="1200" dirty="0">
                        <a:solidFill>
                          <a:srgbClr val="000000"/>
                        </a:solidFill>
                        <a:latin typeface="Oswald"/>
                        <a:ea typeface="Oswald"/>
                        <a:cs typeface="Oswald"/>
                        <a:sym typeface="Oswald"/>
                      </a:endParaRPr>
                    </a:p>
                  </a:txBody>
                  <a:tcPr marL="91425" marR="91425" marT="91425" marB="91425"/>
                </a:tc>
                <a:tc>
                  <a:txBody>
                    <a:bodyPr/>
                    <a:lstStyle/>
                    <a:p>
                      <a:pPr marL="179999" lvl="0" indent="-155575" algn="l" rtl="0">
                        <a:spcBef>
                          <a:spcPts val="0"/>
                        </a:spcBef>
                        <a:spcAft>
                          <a:spcPts val="0"/>
                        </a:spcAft>
                        <a:buSzPts val="1100"/>
                        <a:buFont typeface="Oswald"/>
                        <a:buChar char="●"/>
                      </a:pPr>
                      <a:r>
                        <a:rPr lang="ru" sz="1000" dirty="0">
                          <a:latin typeface="Oswald"/>
                          <a:ea typeface="Oswald"/>
                          <a:cs typeface="Oswald"/>
                          <a:sym typeface="Oswald"/>
                        </a:rPr>
                        <a:t>Подача заявления руководителю образовательной организации</a:t>
                      </a:r>
                      <a:endParaRPr sz="10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000" dirty="0">
                          <a:latin typeface="Oswald"/>
                          <a:ea typeface="Oswald"/>
                          <a:cs typeface="Oswald"/>
                          <a:sym typeface="Oswald"/>
                        </a:rPr>
                        <a:t>Копия паспорта или иного документа, удостоверяющего личность заявителя</a:t>
                      </a:r>
                      <a:endParaRPr sz="10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000" dirty="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endParaRPr sz="10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000" dirty="0">
                          <a:latin typeface="Oswald"/>
                          <a:ea typeface="Oswald"/>
                          <a:cs typeface="Oswald"/>
                          <a:sym typeface="Oswald"/>
                        </a:rPr>
                        <a:t>Справка федерального государственного учреждения медико-социальной экспертизы об установлении инвалидности</a:t>
                      </a:r>
                      <a:endParaRPr sz="10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000" dirty="0">
                          <a:latin typeface="Oswald"/>
                          <a:ea typeface="Oswald"/>
                          <a:cs typeface="Oswald"/>
                          <a:sym typeface="Oswald"/>
                        </a:rPr>
                        <a:t>Сведения о банковских реквизитах и номере лицевого счета обучающегося, открытого в кредитной организации </a:t>
                      </a:r>
                      <a:r>
                        <a:rPr lang="ru" sz="1000" dirty="0" smtClean="0">
                          <a:latin typeface="Oswald"/>
                          <a:ea typeface="Oswald"/>
                          <a:cs typeface="Oswald"/>
                          <a:sym typeface="Oswald"/>
                        </a:rPr>
                        <a:t>РФ</a:t>
                      </a:r>
                      <a:endParaRPr sz="10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000" dirty="0">
                          <a:latin typeface="Oswald"/>
                          <a:ea typeface="Oswald"/>
                          <a:cs typeface="Oswald"/>
                          <a:sym typeface="Oswald"/>
                        </a:rPr>
                        <a:t>Заявление о согласии на </a:t>
                      </a:r>
                      <a:r>
                        <a:rPr lang="ru" sz="1000" kern="1200" dirty="0">
                          <a:solidFill>
                            <a:srgbClr val="000000"/>
                          </a:solidFill>
                          <a:latin typeface="Oswald"/>
                          <a:ea typeface="Oswald"/>
                          <a:cs typeface="Oswald"/>
                          <a:sym typeface="Oswald"/>
                        </a:rPr>
                        <a:t>обработку персональных данных заявителя и обучающихся с ОВЗ в соответствии с законодательством </a:t>
                      </a:r>
                      <a:r>
                        <a:rPr lang="ru" sz="1000" kern="1200" dirty="0" smtClean="0">
                          <a:solidFill>
                            <a:srgbClr val="000000"/>
                          </a:solidFill>
                          <a:latin typeface="Oswald"/>
                          <a:ea typeface="Oswald"/>
                          <a:cs typeface="Oswald"/>
                          <a:sym typeface="Oswald"/>
                        </a:rPr>
                        <a:t>РФ </a:t>
                      </a:r>
                      <a:r>
                        <a:rPr lang="ru-RU" sz="1000" kern="1200" dirty="0" smtClean="0">
                          <a:solidFill>
                            <a:srgbClr val="000000"/>
                          </a:solidFill>
                          <a:latin typeface="Oswald"/>
                          <a:ea typeface="Oswald"/>
                          <a:cs typeface="Oswald"/>
                        </a:rPr>
                        <a:t>(в случае отсутствия в образовательной организации)</a:t>
                      </a:r>
                      <a:endParaRPr sz="1000"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590775">
                <a:tc>
                  <a:txBody>
                    <a:bodyPr/>
                    <a:lstStyle/>
                    <a:p>
                      <a:pPr marL="179999" lvl="0" indent="-156249" algn="l" rtl="0">
                        <a:spcBef>
                          <a:spcPts val="0"/>
                        </a:spcBef>
                        <a:spcAft>
                          <a:spcPts val="0"/>
                        </a:spcAft>
                        <a:buSzPts val="1100"/>
                        <a:buFont typeface="Oswald"/>
                        <a:buChar char="●"/>
                      </a:pPr>
                      <a:r>
                        <a:rPr lang="ru" sz="1000">
                          <a:latin typeface="Oswald"/>
                          <a:ea typeface="Oswald"/>
                          <a:cs typeface="Oswald"/>
                          <a:sym typeface="Oswald"/>
                        </a:rPr>
                        <a:t>Обучающиеся с ограниченными возможностями здоровья</a:t>
                      </a:r>
                      <a:endParaRPr sz="1000" dirty="0">
                        <a:latin typeface="Oswald"/>
                        <a:ea typeface="Oswald"/>
                        <a:cs typeface="Oswald"/>
                        <a:sym typeface="Oswald"/>
                      </a:endParaRPr>
                    </a:p>
                  </a:txBody>
                  <a:tcPr marL="91425" marR="91425" marT="91425" marB="91425"/>
                </a:tc>
                <a:tc>
                  <a:txBody>
                    <a:bodyPr/>
                    <a:lstStyle/>
                    <a:p>
                      <a:pPr marL="179999" lvl="0" indent="-155575" algn="l" rtl="0">
                        <a:spcBef>
                          <a:spcPts val="0"/>
                        </a:spcBef>
                        <a:spcAft>
                          <a:spcPts val="0"/>
                        </a:spcAft>
                        <a:buSzPts val="1100"/>
                        <a:buFont typeface="Oswald"/>
                        <a:buChar char="●"/>
                      </a:pPr>
                      <a:r>
                        <a:rPr lang="ru" sz="1000" dirty="0">
                          <a:latin typeface="Oswald"/>
                          <a:ea typeface="Oswald"/>
                          <a:cs typeface="Oswald"/>
                          <a:sym typeface="Oswald"/>
                        </a:rPr>
                        <a:t>Подача заявления руководителю образовательной организации</a:t>
                      </a:r>
                      <a:endParaRPr sz="10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000" dirty="0">
                          <a:latin typeface="Oswald"/>
                          <a:ea typeface="Oswald"/>
                          <a:cs typeface="Oswald"/>
                          <a:sym typeface="Oswald"/>
                        </a:rPr>
                        <a:t>Копия паспорта или иного документа, удостоверяющего личность заявителя</a:t>
                      </a:r>
                      <a:endParaRPr sz="10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000" dirty="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endParaRPr sz="10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000" dirty="0">
                          <a:latin typeface="Oswald"/>
                          <a:ea typeface="Oswald"/>
                          <a:cs typeface="Oswald"/>
                          <a:sym typeface="Oswald"/>
                        </a:rPr>
                        <a:t>Копия заключения психолого-медико-педагогической комиссии об ограниченных возможностях здоровья</a:t>
                      </a:r>
                      <a:endParaRPr sz="10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000" dirty="0">
                          <a:latin typeface="Oswald"/>
                          <a:ea typeface="Oswald"/>
                          <a:cs typeface="Oswald"/>
                          <a:sym typeface="Oswald"/>
                        </a:rPr>
                        <a:t>Сведения о банковских реквизитах и </a:t>
                      </a:r>
                      <a:r>
                        <a:rPr lang="ru" sz="1000" kern="1200" dirty="0">
                          <a:solidFill>
                            <a:srgbClr val="000000"/>
                          </a:solidFill>
                          <a:latin typeface="Oswald"/>
                          <a:ea typeface="Oswald"/>
                          <a:cs typeface="Oswald"/>
                          <a:sym typeface="Oswald"/>
                        </a:rPr>
                        <a:t>номере лицевого счета обучающегося с ОВЗ , открытого в кредитной организации РФ на имя обучающегося с ОВЗ</a:t>
                      </a:r>
                      <a:endParaRPr sz="1000" kern="1200" dirty="0">
                        <a:solidFill>
                          <a:srgbClr val="000000"/>
                        </a:solidFill>
                        <a:latin typeface="Oswald"/>
                        <a:ea typeface="Oswald"/>
                        <a:cs typeface="Oswald"/>
                        <a:sym typeface="Oswald"/>
                      </a:endParaRPr>
                    </a:p>
                    <a:p>
                      <a:pPr marL="179999" lvl="0" indent="-155575" algn="l" rtl="0">
                        <a:spcBef>
                          <a:spcPts val="0"/>
                        </a:spcBef>
                        <a:spcAft>
                          <a:spcPts val="0"/>
                        </a:spcAft>
                        <a:buSzPts val="1100"/>
                        <a:buFont typeface="Oswald"/>
                        <a:buChar char="●"/>
                      </a:pPr>
                      <a:r>
                        <a:rPr lang="ru" sz="1000" kern="1200" dirty="0">
                          <a:solidFill>
                            <a:srgbClr val="000000"/>
                          </a:solidFill>
                          <a:latin typeface="Oswald"/>
                          <a:ea typeface="Oswald"/>
                          <a:cs typeface="Oswald"/>
                          <a:sym typeface="Oswald"/>
                        </a:rPr>
                        <a:t>Заявление о согласии на обработку персональных данных заявителя и обучающихся с ОВЗ в соответствии с законодательством </a:t>
                      </a:r>
                      <a:r>
                        <a:rPr lang="ru" sz="1000" kern="1200" dirty="0" smtClean="0">
                          <a:solidFill>
                            <a:srgbClr val="000000"/>
                          </a:solidFill>
                          <a:latin typeface="Oswald"/>
                          <a:ea typeface="Oswald"/>
                          <a:cs typeface="Oswald"/>
                          <a:sym typeface="Oswald"/>
                        </a:rPr>
                        <a:t>РФ </a:t>
                      </a:r>
                      <a:r>
                        <a:rPr lang="ru-RU" sz="1000" kern="1200" dirty="0" smtClean="0">
                          <a:solidFill>
                            <a:srgbClr val="000000"/>
                          </a:solidFill>
                          <a:latin typeface="Oswald"/>
                          <a:ea typeface="Oswald"/>
                          <a:cs typeface="Oswald"/>
                        </a:rPr>
                        <a:t>(в случае отсутствия в образовательной организации)</a:t>
                      </a:r>
                      <a:endParaRPr sz="1000"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219" name="Google Shape;219;p32"/>
          <p:cNvSpPr txBox="1">
            <a:spLocks noGrp="1"/>
          </p:cNvSpPr>
          <p:nvPr>
            <p:ph type="ctrTitle"/>
          </p:nvPr>
        </p:nvSpPr>
        <p:spPr>
          <a:xfrm>
            <a:off x="2674050" y="218160"/>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000" dirty="0">
                <a:solidFill>
                  <a:srgbClr val="000000"/>
                </a:solidFill>
                <a:latin typeface="Oswald"/>
                <a:ea typeface="Oswald"/>
                <a:cs typeface="Oswald"/>
                <a:sym typeface="Oswald"/>
              </a:rPr>
              <a:t>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sz="1000"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220" name="Google Shape;220;p32"/>
          <p:cNvSpPr txBox="1"/>
          <p:nvPr/>
        </p:nvSpPr>
        <p:spPr>
          <a:xfrm>
            <a:off x="747150" y="211269"/>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33"/>
          <p:cNvSpPr/>
          <p:nvPr/>
        </p:nvSpPr>
        <p:spPr>
          <a:xfrm>
            <a:off x="464050" y="1072445"/>
            <a:ext cx="8047433" cy="3515529"/>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b="1" dirty="0">
              <a:solidFill>
                <a:srgbClr val="434343"/>
              </a:solidFill>
              <a:latin typeface="Oswald"/>
              <a:ea typeface="Oswald"/>
              <a:cs typeface="Oswald"/>
              <a:sym typeface="Oswald"/>
            </a:endParaRPr>
          </a:p>
          <a:p>
            <a:pPr marL="166900" lvl="0" algn="ctr">
              <a:buClr>
                <a:schemeClr val="dk2"/>
              </a:buClr>
              <a:buSzPts val="1000"/>
            </a:pPr>
            <a:r>
              <a:rPr lang="ru-RU" sz="1300" b="1" dirty="0" smtClean="0">
                <a:solidFill>
                  <a:schemeClr val="tx1"/>
                </a:solidFill>
                <a:latin typeface="Oswald"/>
                <a:ea typeface="Oswald"/>
                <a:cs typeface="Oswald"/>
                <a:sym typeface="Oswald"/>
              </a:rPr>
              <a:t>Нормативные </a:t>
            </a:r>
            <a:r>
              <a:rPr lang="ru-RU" sz="1300" b="1" dirty="0">
                <a:solidFill>
                  <a:schemeClr val="tx1"/>
                </a:solidFill>
                <a:latin typeface="Oswald"/>
                <a:ea typeface="Oswald"/>
                <a:cs typeface="Oswald"/>
                <a:sym typeface="Oswald"/>
              </a:rPr>
              <a:t>основания</a:t>
            </a:r>
          </a:p>
          <a:p>
            <a:pPr marL="460800" indent="-293900" algn="just">
              <a:buClr>
                <a:schemeClr val="dk2"/>
              </a:buClr>
              <a:buSzPts val="1000"/>
              <a:buFont typeface="Oswald"/>
              <a:buChar char="●"/>
            </a:pPr>
            <a:r>
              <a:rPr lang="ru-RU" sz="1300" dirty="0" smtClean="0">
                <a:solidFill>
                  <a:schemeClr val="tx1"/>
                </a:solidFill>
                <a:latin typeface="Oswald"/>
                <a:ea typeface="Oswald"/>
                <a:cs typeface="Oswald"/>
              </a:rPr>
              <a:t>Федеральный </a:t>
            </a:r>
            <a:r>
              <a:rPr lang="ru-RU" sz="1300" dirty="0">
                <a:solidFill>
                  <a:schemeClr val="tx1"/>
                </a:solidFill>
                <a:latin typeface="Oswald"/>
                <a:ea typeface="Oswald"/>
                <a:cs typeface="Oswald"/>
              </a:rPr>
              <a:t>закон от 21 </a:t>
            </a:r>
            <a:r>
              <a:rPr lang="ru-RU" sz="1300" dirty="0" smtClean="0">
                <a:solidFill>
                  <a:schemeClr val="tx1"/>
                </a:solidFill>
                <a:latin typeface="Oswald"/>
                <a:ea typeface="Oswald"/>
                <a:cs typeface="Oswald"/>
              </a:rPr>
              <a:t>декабря 1996 </a:t>
            </a:r>
            <a:r>
              <a:rPr lang="ru-RU" sz="1300" dirty="0">
                <a:solidFill>
                  <a:schemeClr val="tx1"/>
                </a:solidFill>
                <a:latin typeface="Oswald"/>
                <a:ea typeface="Oswald"/>
                <a:cs typeface="Oswald"/>
              </a:rPr>
              <a:t>года № 159-ФЗ «О дополнительных гарантиях по социальной поддержке детей-сирот и детей, оставшихся без попечения родителей</a:t>
            </a:r>
            <a:r>
              <a:rPr lang="ru-RU" sz="1300" dirty="0" smtClean="0">
                <a:solidFill>
                  <a:schemeClr val="tx1"/>
                </a:solidFill>
                <a:latin typeface="Oswald"/>
                <a:ea typeface="Oswald"/>
                <a:cs typeface="Oswald"/>
              </a:rPr>
              <a:t>»</a:t>
            </a:r>
          </a:p>
          <a:p>
            <a:pPr marL="460800" indent="-293900" algn="just">
              <a:buClr>
                <a:schemeClr val="dk2"/>
              </a:buClr>
              <a:buSzPts val="1000"/>
              <a:buFont typeface="Oswald"/>
              <a:buChar char="●"/>
            </a:pPr>
            <a:r>
              <a:rPr lang="ru-RU" sz="1300" dirty="0" smtClean="0">
                <a:solidFill>
                  <a:schemeClr val="tx1"/>
                </a:solidFill>
                <a:latin typeface="Oswald"/>
                <a:ea typeface="Oswald"/>
                <a:cs typeface="Oswald"/>
              </a:rPr>
              <a:t>Федеральный </a:t>
            </a:r>
            <a:r>
              <a:rPr lang="ru-RU" sz="1300" dirty="0">
                <a:solidFill>
                  <a:schemeClr val="tx1"/>
                </a:solidFill>
                <a:latin typeface="Oswald"/>
                <a:ea typeface="Oswald"/>
                <a:cs typeface="Oswald"/>
              </a:rPr>
              <a:t>закон от 29 </a:t>
            </a:r>
            <a:r>
              <a:rPr lang="ru-RU" sz="1300" dirty="0" smtClean="0">
                <a:solidFill>
                  <a:schemeClr val="tx1"/>
                </a:solidFill>
                <a:latin typeface="Oswald"/>
                <a:ea typeface="Oswald"/>
                <a:cs typeface="Oswald"/>
              </a:rPr>
              <a:t>декабря 2012 </a:t>
            </a:r>
            <a:r>
              <a:rPr lang="ru-RU" sz="1300" dirty="0">
                <a:solidFill>
                  <a:schemeClr val="tx1"/>
                </a:solidFill>
                <a:latin typeface="Oswald"/>
                <a:ea typeface="Oswald"/>
                <a:cs typeface="Oswald"/>
              </a:rPr>
              <a:t>года № 273-ФЗ «Об </a:t>
            </a:r>
            <a:r>
              <a:rPr lang="ru-RU" sz="1300" dirty="0" smtClean="0">
                <a:solidFill>
                  <a:schemeClr val="tx1"/>
                </a:solidFill>
                <a:latin typeface="Oswald"/>
                <a:ea typeface="Oswald"/>
                <a:cs typeface="Oswald"/>
              </a:rPr>
              <a:t>образовании в </a:t>
            </a:r>
            <a:r>
              <a:rPr lang="ru-RU" sz="1300" dirty="0">
                <a:solidFill>
                  <a:schemeClr val="tx1"/>
                </a:solidFill>
                <a:latin typeface="Oswald"/>
                <a:ea typeface="Oswald"/>
                <a:cs typeface="Oswald"/>
              </a:rPr>
              <a:t>Российской Федерации</a:t>
            </a:r>
            <a:r>
              <a:rPr lang="ru-RU" sz="1300" dirty="0" smtClean="0">
                <a:solidFill>
                  <a:schemeClr val="tx1"/>
                </a:solidFill>
                <a:latin typeface="Oswald"/>
                <a:ea typeface="Oswald"/>
                <a:cs typeface="Oswald"/>
              </a:rPr>
              <a:t>»</a:t>
            </a:r>
          </a:p>
          <a:p>
            <a:pPr marL="460800" indent="-293900" algn="just">
              <a:buClr>
                <a:schemeClr val="dk2"/>
              </a:buClr>
              <a:buSzPts val="1000"/>
              <a:buFont typeface="Oswald"/>
              <a:buChar char="●"/>
            </a:pPr>
            <a:r>
              <a:rPr lang="ru-RU" sz="1300" dirty="0" smtClean="0">
                <a:solidFill>
                  <a:schemeClr val="tx1"/>
                </a:solidFill>
                <a:latin typeface="Oswald"/>
                <a:ea typeface="Oswald"/>
                <a:cs typeface="Oswald"/>
              </a:rPr>
              <a:t>Закон </a:t>
            </a:r>
            <a:r>
              <a:rPr lang="ru-RU" sz="1300" dirty="0">
                <a:solidFill>
                  <a:schemeClr val="tx1"/>
                </a:solidFill>
                <a:latin typeface="Oswald"/>
                <a:ea typeface="Oswald"/>
                <a:cs typeface="Oswald"/>
              </a:rPr>
              <a:t>Свердловской области от 15 июля 2013 года № 78-ОЗ «Об </a:t>
            </a:r>
            <a:r>
              <a:rPr lang="ru-RU" sz="1300" dirty="0" smtClean="0">
                <a:solidFill>
                  <a:schemeClr val="tx1"/>
                </a:solidFill>
                <a:latin typeface="Oswald"/>
                <a:ea typeface="Oswald"/>
                <a:cs typeface="Oswald"/>
              </a:rPr>
              <a:t>образовании в </a:t>
            </a:r>
            <a:r>
              <a:rPr lang="ru-RU" sz="1300" dirty="0">
                <a:solidFill>
                  <a:schemeClr val="tx1"/>
                </a:solidFill>
                <a:latin typeface="Oswald"/>
                <a:ea typeface="Oswald"/>
                <a:cs typeface="Oswald"/>
              </a:rPr>
              <a:t>Свердловской области» </a:t>
            </a:r>
            <a:endParaRPr lang="ru-RU" sz="1300" dirty="0" smtClean="0">
              <a:solidFill>
                <a:schemeClr val="tx1"/>
              </a:solidFill>
              <a:latin typeface="Oswald"/>
              <a:ea typeface="Oswald"/>
              <a:cs typeface="Oswald"/>
            </a:endParaRPr>
          </a:p>
          <a:p>
            <a:pPr marL="460800" indent="-293900" algn="just">
              <a:buClr>
                <a:schemeClr val="dk2"/>
              </a:buClr>
              <a:buSzPts val="1000"/>
              <a:buFont typeface="Oswald"/>
              <a:buChar char="●"/>
            </a:pPr>
            <a:r>
              <a:rPr lang="ru-RU" sz="1300" dirty="0" smtClean="0">
                <a:solidFill>
                  <a:schemeClr val="tx1"/>
                </a:solidFill>
                <a:latin typeface="Oswald"/>
                <a:ea typeface="Oswald"/>
                <a:cs typeface="Oswald"/>
                <a:sym typeface="Oswald"/>
              </a:rPr>
              <a:t>Постановление Правительства Свердловской области от 05.07.2017 </a:t>
            </a:r>
            <a:r>
              <a:rPr lang="ru-RU" sz="1300" dirty="0" smtClean="0">
                <a:solidFill>
                  <a:schemeClr val="tx1"/>
                </a:solidFill>
                <a:latin typeface="Oswald"/>
                <a:ea typeface="Oswald"/>
                <a:cs typeface="Oswald"/>
                <a:sym typeface="Oswald"/>
              </a:rPr>
              <a:t>№ </a:t>
            </a:r>
            <a:r>
              <a:rPr lang="ru-RU" sz="1300" dirty="0" smtClean="0">
                <a:solidFill>
                  <a:schemeClr val="tx1"/>
                </a:solidFill>
                <a:latin typeface="Oswald"/>
                <a:ea typeface="Oswald"/>
                <a:cs typeface="Oswald"/>
                <a:sym typeface="Oswald"/>
              </a:rPr>
              <a:t>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в также единовременного пособия выпускникам»</a:t>
            </a:r>
          </a:p>
          <a:p>
            <a:pPr marL="460800" indent="-293900" algn="just">
              <a:buClr>
                <a:schemeClr val="dk2"/>
              </a:buClr>
              <a:buSzPts val="1000"/>
              <a:buFont typeface="Oswald"/>
              <a:buChar char="●"/>
            </a:pPr>
            <a:endParaRPr lang="ru" dirty="0" smtClean="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smtClean="0">
                <a:solidFill>
                  <a:schemeClr val="tx1"/>
                </a:solidFill>
                <a:latin typeface="Oswald"/>
                <a:ea typeface="Oswald"/>
                <a:cs typeface="Oswald"/>
                <a:sym typeface="Oswald"/>
              </a:rPr>
              <a:t>Форма </a:t>
            </a:r>
            <a:r>
              <a:rPr lang="ru" sz="1300" b="1" dirty="0">
                <a:solidFill>
                  <a:schemeClr val="tx1"/>
                </a:solidFill>
                <a:latin typeface="Oswald"/>
                <a:ea typeface="Oswald"/>
                <a:cs typeface="Oswald"/>
                <a:sym typeface="Oswald"/>
              </a:rPr>
              <a:t>предоставления - денежная</a:t>
            </a:r>
            <a:endParaRPr sz="1300" b="1" dirty="0">
              <a:solidFill>
                <a:schemeClr val="tx1"/>
              </a:solidFill>
              <a:latin typeface="Oswald"/>
              <a:ea typeface="Oswald"/>
              <a:cs typeface="Oswald"/>
              <a:sym typeface="Oswald"/>
            </a:endParaRPr>
          </a:p>
          <a:p>
            <a:pPr marL="0" lvl="0" indent="0" algn="ctr" rtl="0">
              <a:spcBef>
                <a:spcPts val="0"/>
              </a:spcBef>
              <a:spcAft>
                <a:spcPts val="0"/>
              </a:spcAft>
              <a:buNone/>
            </a:pPr>
            <a:r>
              <a:rPr lang="ru" sz="1000" b="1" dirty="0">
                <a:solidFill>
                  <a:schemeClr val="tx1"/>
                </a:solidFill>
                <a:latin typeface="Oswald"/>
                <a:ea typeface="Oswald"/>
                <a:cs typeface="Oswald"/>
                <a:sym typeface="Oswald"/>
              </a:rPr>
              <a:t>Обучающиеся, находящиеся на полном государственном обеспечении:</a:t>
            </a:r>
            <a:endParaRPr sz="1000" b="1" dirty="0">
              <a:solidFill>
                <a:schemeClr val="tx1"/>
              </a:solidFill>
              <a:latin typeface="Oswald"/>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300" dirty="0">
                <a:solidFill>
                  <a:schemeClr val="tx1"/>
                </a:solidFill>
                <a:latin typeface="Oswald"/>
                <a:ea typeface="Oswald"/>
                <a:cs typeface="Oswald"/>
                <a:sym typeface="Oswald"/>
              </a:rPr>
              <a:t>Размер компенсации: </a:t>
            </a:r>
            <a:r>
              <a:rPr lang="ru" sz="1300" dirty="0" smtClean="0">
                <a:solidFill>
                  <a:schemeClr val="tx1"/>
                </a:solidFill>
                <a:latin typeface="Oswald"/>
                <a:ea typeface="Oswald"/>
                <a:cs typeface="Oswald"/>
                <a:sym typeface="Oswald"/>
              </a:rPr>
              <a:t>273,5 </a:t>
            </a:r>
            <a:r>
              <a:rPr lang="ru" sz="1300" dirty="0">
                <a:solidFill>
                  <a:schemeClr val="tx1"/>
                </a:solidFill>
                <a:latin typeface="Oswald"/>
                <a:ea typeface="Oswald"/>
                <a:cs typeface="Oswald"/>
                <a:sym typeface="Oswald"/>
              </a:rPr>
              <a:t>руб. (в учебные дни, по состоянию на </a:t>
            </a:r>
            <a:r>
              <a:rPr lang="ru" sz="1300" dirty="0" smtClean="0">
                <a:solidFill>
                  <a:schemeClr val="tx1"/>
                </a:solidFill>
                <a:latin typeface="Oswald"/>
                <a:ea typeface="Oswald"/>
                <a:cs typeface="Oswald"/>
                <a:sym typeface="Oswald"/>
              </a:rPr>
              <a:t>01.09.2025)</a:t>
            </a:r>
            <a:endParaRPr sz="1300" dirty="0">
              <a:solidFill>
                <a:schemeClr val="tx1"/>
              </a:solidFill>
              <a:latin typeface="Oswald"/>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300" dirty="0">
                <a:solidFill>
                  <a:schemeClr val="tx1"/>
                </a:solidFill>
                <a:latin typeface="Oswald"/>
                <a:ea typeface="Oswald"/>
                <a:cs typeface="Oswald"/>
                <a:sym typeface="Oswald"/>
              </a:rPr>
              <a:t>Размер компенсации: </a:t>
            </a:r>
            <a:r>
              <a:rPr lang="ru" sz="1300" dirty="0" smtClean="0">
                <a:solidFill>
                  <a:schemeClr val="tx1"/>
                </a:solidFill>
                <a:latin typeface="Oswald"/>
                <a:ea typeface="Oswald"/>
                <a:cs typeface="Oswald"/>
                <a:sym typeface="Oswald"/>
              </a:rPr>
              <a:t>300,9 </a:t>
            </a:r>
            <a:r>
              <a:rPr lang="ru" sz="1300" dirty="0">
                <a:solidFill>
                  <a:schemeClr val="tx1"/>
                </a:solidFill>
                <a:latin typeface="Oswald"/>
                <a:ea typeface="Oswald"/>
                <a:cs typeface="Oswald"/>
                <a:sym typeface="Oswald"/>
              </a:rPr>
              <a:t>руб. </a:t>
            </a:r>
            <a:r>
              <a:rPr lang="ru" sz="1300" dirty="0" smtClean="0">
                <a:solidFill>
                  <a:schemeClr val="tx1"/>
                </a:solidFill>
                <a:latin typeface="Oswald"/>
                <a:ea typeface="Oswald"/>
                <a:cs typeface="Oswald"/>
                <a:sym typeface="Oswald"/>
              </a:rPr>
              <a:t>(в </a:t>
            </a:r>
            <a:r>
              <a:rPr lang="ru" sz="1300" dirty="0">
                <a:solidFill>
                  <a:schemeClr val="tx1"/>
                </a:solidFill>
                <a:latin typeface="Oswald"/>
                <a:ea typeface="Oswald"/>
                <a:cs typeface="Oswald"/>
                <a:sym typeface="Oswald"/>
              </a:rPr>
              <a:t>выходные, праздничные, каникулярные дни, по состоянию на </a:t>
            </a:r>
            <a:r>
              <a:rPr lang="ru" sz="1300" dirty="0" smtClean="0">
                <a:solidFill>
                  <a:schemeClr val="tx1"/>
                </a:solidFill>
                <a:latin typeface="Oswald"/>
                <a:ea typeface="Oswald"/>
                <a:cs typeface="Oswald"/>
                <a:sym typeface="Oswald"/>
              </a:rPr>
              <a:t>01.09.2025)</a:t>
            </a:r>
            <a:endParaRPr lang="ru" sz="1300" dirty="0">
              <a:solidFill>
                <a:schemeClr val="tx1"/>
              </a:solidFill>
              <a:latin typeface="Oswald"/>
              <a:ea typeface="Oswald"/>
              <a:cs typeface="Oswald"/>
              <a:sym typeface="Oswald"/>
            </a:endParaRPr>
          </a:p>
          <a:p>
            <a:pPr marL="165100" marR="0" lvl="0" algn="ctr" rtl="0">
              <a:spcBef>
                <a:spcPts val="0"/>
              </a:spcBef>
              <a:spcAft>
                <a:spcPts val="0"/>
              </a:spcAft>
              <a:buClr>
                <a:schemeClr val="dk2"/>
              </a:buClr>
              <a:buSzPts val="1000"/>
            </a:pPr>
            <a:r>
              <a:rPr lang="ru" sz="1000" b="1" dirty="0" smtClean="0">
                <a:solidFill>
                  <a:schemeClr val="tx1"/>
                </a:solidFill>
                <a:latin typeface="Oswald"/>
                <a:ea typeface="Oswald"/>
                <a:cs typeface="Oswald"/>
                <a:sym typeface="Oswald"/>
              </a:rPr>
              <a:t>Обучающиеся</a:t>
            </a:r>
            <a:r>
              <a:rPr lang="ru" sz="1000" b="1" dirty="0">
                <a:solidFill>
                  <a:schemeClr val="tx1"/>
                </a:solidFill>
                <a:latin typeface="Oswald"/>
                <a:ea typeface="Oswald"/>
                <a:cs typeface="Oswald"/>
                <a:sym typeface="Oswald"/>
              </a:rPr>
              <a:t>, нуждающиеся в социальной </a:t>
            </a:r>
            <a:r>
              <a:rPr lang="ru" sz="1000" b="1" dirty="0" smtClean="0">
                <a:solidFill>
                  <a:schemeClr val="tx1"/>
                </a:solidFill>
                <a:latin typeface="Oswald"/>
                <a:ea typeface="Oswald"/>
                <a:cs typeface="Oswald"/>
                <a:sym typeface="Oswald"/>
              </a:rPr>
              <a:t>поддержке:</a:t>
            </a:r>
            <a:endParaRPr sz="1000" b="1" dirty="0">
              <a:solidFill>
                <a:schemeClr val="tx1"/>
              </a:solidFill>
              <a:latin typeface="Oswald"/>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300" dirty="0">
                <a:solidFill>
                  <a:schemeClr val="tx1"/>
                </a:solidFill>
                <a:latin typeface="Oswald"/>
                <a:ea typeface="Oswald"/>
                <a:cs typeface="Oswald"/>
                <a:sym typeface="Oswald"/>
              </a:rPr>
              <a:t>Размер компенсации: </a:t>
            </a:r>
            <a:r>
              <a:rPr lang="ru" sz="1300" dirty="0" smtClean="0">
                <a:solidFill>
                  <a:schemeClr val="tx1"/>
                </a:solidFill>
                <a:latin typeface="Oswald"/>
                <a:ea typeface="Oswald"/>
                <a:cs typeface="Oswald"/>
                <a:sym typeface="Oswald"/>
              </a:rPr>
              <a:t>73,5 </a:t>
            </a:r>
            <a:r>
              <a:rPr lang="ru" sz="1300" dirty="0">
                <a:solidFill>
                  <a:schemeClr val="tx1"/>
                </a:solidFill>
                <a:latin typeface="Oswald"/>
                <a:ea typeface="Oswald"/>
                <a:cs typeface="Oswald"/>
                <a:sym typeface="Oswald"/>
              </a:rPr>
              <a:t>руб. (в учебные дни, при реализации образовательных программ с применением электронного обучения и дистанционных образовательных технологий, по состоянию на </a:t>
            </a:r>
            <a:r>
              <a:rPr lang="ru" sz="1300" dirty="0" smtClean="0">
                <a:solidFill>
                  <a:schemeClr val="tx1"/>
                </a:solidFill>
                <a:latin typeface="Oswald"/>
                <a:ea typeface="Oswald"/>
                <a:cs typeface="Oswald"/>
                <a:sym typeface="Oswald"/>
              </a:rPr>
              <a:t>01.09.2025)</a:t>
            </a:r>
          </a:p>
          <a:p>
            <a:pPr marL="457200" marR="0" lvl="0" indent="-292100" algn="just" rtl="0">
              <a:spcBef>
                <a:spcPts val="0"/>
              </a:spcBef>
              <a:spcAft>
                <a:spcPts val="0"/>
              </a:spcAft>
              <a:buClr>
                <a:schemeClr val="dk2"/>
              </a:buClr>
              <a:buSzPts val="1000"/>
              <a:buFont typeface="Oswald"/>
              <a:buChar char="●"/>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highlight>
                  <a:schemeClr val="lt2"/>
                </a:highlight>
                <a:latin typeface="Oswald"/>
                <a:ea typeface="Oswald"/>
                <a:cs typeface="Oswald"/>
                <a:sym typeface="Oswald"/>
              </a:rPr>
              <a:t>Периодичность выплаты</a:t>
            </a:r>
            <a:endParaRPr sz="1300" b="1" dirty="0">
              <a:solidFill>
                <a:schemeClr val="tx1"/>
              </a:solidFill>
              <a:highlight>
                <a:schemeClr val="lt2"/>
              </a:highlight>
              <a:latin typeface="Oswald"/>
              <a:ea typeface="Oswald"/>
              <a:cs typeface="Oswald"/>
              <a:sym typeface="Oswald"/>
            </a:endParaRPr>
          </a:p>
          <a:p>
            <a:pPr marL="457200" lvl="0" indent="-292100" algn="l" rtl="0">
              <a:spcBef>
                <a:spcPts val="0"/>
              </a:spcBef>
              <a:spcAft>
                <a:spcPts val="0"/>
              </a:spcAft>
              <a:buClr>
                <a:schemeClr val="dk2"/>
              </a:buClr>
              <a:buSzPts val="1000"/>
              <a:buFont typeface="Oswald"/>
              <a:buChar char="●"/>
            </a:pPr>
            <a:r>
              <a:rPr lang="ru" dirty="0" smtClean="0">
                <a:solidFill>
                  <a:schemeClr val="tx1"/>
                </a:solidFill>
                <a:latin typeface="Oswald"/>
                <a:ea typeface="Oswald"/>
                <a:cs typeface="Oswald"/>
                <a:sym typeface="Oswald"/>
              </a:rPr>
              <a:t>Ежемесячно</a:t>
            </a:r>
            <a:endParaRPr b="1" dirty="0">
              <a:solidFill>
                <a:schemeClr val="tx1"/>
              </a:solidFill>
              <a:highlight>
                <a:srgbClr val="FF0000"/>
              </a:highlight>
              <a:latin typeface="Oswald"/>
              <a:ea typeface="Oswald"/>
              <a:cs typeface="Oswald"/>
              <a:sym typeface="Oswald"/>
            </a:endParaRPr>
          </a:p>
        </p:txBody>
      </p:sp>
      <p:sp>
        <p:nvSpPr>
          <p:cNvPr id="6" name="Google Shape;233;p34"/>
          <p:cNvSpPr txBox="1">
            <a:spLocks/>
          </p:cNvSpPr>
          <p:nvPr/>
        </p:nvSpPr>
        <p:spPr>
          <a:xfrm>
            <a:off x="2674050" y="198783"/>
            <a:ext cx="5930398" cy="682487"/>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000" dirty="0" smtClean="0">
                <a:solidFill>
                  <a:srgbClr val="000000"/>
                </a:solidFill>
                <a:latin typeface="Oswald"/>
                <a:ea typeface="Oswald"/>
                <a:cs typeface="Oswald"/>
                <a:sym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a:t>
            </a:r>
            <a:endParaRPr lang="ru-RU" sz="1000" dirty="0">
              <a:solidFill>
                <a:srgbClr val="000000"/>
              </a:solidFill>
              <a:latin typeface="Oswald"/>
              <a:ea typeface="Oswald"/>
              <a:cs typeface="Oswald"/>
              <a:sym typeface="Oswald"/>
            </a:endParaRPr>
          </a:p>
        </p:txBody>
      </p:sp>
      <p:sp>
        <p:nvSpPr>
          <p:cNvPr id="7" name="Google Shape;234;p34"/>
          <p:cNvSpPr txBox="1"/>
          <p:nvPr/>
        </p:nvSpPr>
        <p:spPr>
          <a:xfrm>
            <a:off x="747150" y="198783"/>
            <a:ext cx="1926900" cy="682487"/>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graphicFrame>
        <p:nvGraphicFramePr>
          <p:cNvPr id="232" name="Google Shape;232;p34"/>
          <p:cNvGraphicFramePr/>
          <p:nvPr>
            <p:extLst>
              <p:ext uri="{D42A27DB-BD31-4B8C-83A1-F6EECF244321}">
                <p14:modId xmlns:p14="http://schemas.microsoft.com/office/powerpoint/2010/main" val="2824785932"/>
              </p:ext>
            </p:extLst>
          </p:nvPr>
        </p:nvGraphicFramePr>
        <p:xfrm>
          <a:off x="258722" y="1651548"/>
          <a:ext cx="8679964" cy="2560230"/>
        </p:xfrm>
        <a:graphic>
          <a:graphicData uri="http://schemas.openxmlformats.org/drawingml/2006/table">
            <a:tbl>
              <a:tblPr>
                <a:noFill/>
                <a:tableStyleId>{BF4A3D39-4975-46BA-BE83-8B02B6239DEE}</a:tableStyleId>
              </a:tblPr>
              <a:tblGrid>
                <a:gridCol w="4063298">
                  <a:extLst>
                    <a:ext uri="{9D8B030D-6E8A-4147-A177-3AD203B41FA5}">
                      <a16:colId xmlns:a16="http://schemas.microsoft.com/office/drawing/2014/main" val="20000"/>
                    </a:ext>
                  </a:extLst>
                </a:gridCol>
                <a:gridCol w="4616666">
                  <a:extLst>
                    <a:ext uri="{9D8B030D-6E8A-4147-A177-3AD203B41FA5}">
                      <a16:colId xmlns:a16="http://schemas.microsoft.com/office/drawing/2014/main" val="20001"/>
                    </a:ext>
                  </a:extLst>
                </a:gridCol>
              </a:tblGrid>
              <a:tr h="424401">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r>
                        <a:rPr lang="ru-RU" sz="1200" b="1" dirty="0" smtClean="0">
                          <a:latin typeface="Oswald"/>
                          <a:ea typeface="Oswald"/>
                          <a:cs typeface="Oswald"/>
                          <a:sym typeface="Oswald"/>
                        </a:rPr>
                        <a:t/>
                      </a:r>
                      <a:br>
                        <a:rPr lang="ru-RU" sz="1200" b="1" dirty="0" smtClean="0">
                          <a:latin typeface="Oswald"/>
                          <a:ea typeface="Oswald"/>
                          <a:cs typeface="Oswald"/>
                          <a:sym typeface="Oswald"/>
                        </a:rPr>
                      </a:b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555996">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1200" baseline="0" dirty="0">
                          <a:solidFill>
                            <a:schemeClr val="tx1"/>
                          </a:solidFill>
                          <a:latin typeface="Oswald"/>
                          <a:ea typeface="Oswald"/>
                          <a:cs typeface="Oswald"/>
                          <a:sym typeface="Oswald"/>
                        </a:rPr>
                        <a:t> служащих умерли оба родителя или единственный родитель</a:t>
                      </a:r>
                      <a:endParaRPr sz="12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Свидетельство о смерти обоих родителей или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519240">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 sz="1200" dirty="0">
                          <a:latin typeface="Oswald"/>
                          <a:ea typeface="Oswald"/>
                          <a:cs typeface="Oswald"/>
                          <a:sym typeface="Oswald"/>
                        </a:rPr>
                        <a:t>Дети-сироты</a:t>
                      </a:r>
                    </a:p>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latin typeface="Oswald"/>
                          <a:ea typeface="Oswald"/>
                          <a:cs typeface="Oswald"/>
                          <a:sym typeface="Oswald"/>
                        </a:rPr>
                        <a:t>Дети, оставшиеся без попечения родителей</a:t>
                      </a:r>
                    </a:p>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a:txBody>
                    <a:bodyPr/>
                    <a:lstStyle/>
                    <a:p>
                      <a:pPr marL="179999" lvl="0" indent="-166199" algn="l" rtl="0">
                        <a:spcBef>
                          <a:spcPts val="0"/>
                        </a:spcBef>
                        <a:spcAft>
                          <a:spcPts val="0"/>
                        </a:spcAft>
                        <a:buSzPts val="120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latin typeface="Oswald"/>
                        <a:ea typeface="Oswald"/>
                        <a:cs typeface="Oswald"/>
                        <a:sym typeface="Oswald"/>
                      </a:endParaRPr>
                    </a:p>
                    <a:p>
                      <a:pPr marL="179999" lvl="0" indent="-166199" algn="l" rtl="0">
                        <a:spcBef>
                          <a:spcPts val="0"/>
                        </a:spcBef>
                        <a:spcAft>
                          <a:spcPts val="0"/>
                        </a:spcAft>
                        <a:buSzPts val="1200"/>
                        <a:buFont typeface="Oswald"/>
                        <a:buChar char="●"/>
                      </a:pPr>
                      <a:r>
                        <a:rPr lang="ru" sz="12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233" name="Google Shape;233;p34"/>
          <p:cNvSpPr txBox="1">
            <a:spLocks noGrp="1"/>
          </p:cNvSpPr>
          <p:nvPr>
            <p:ph type="ctrTitle"/>
          </p:nvPr>
        </p:nvSpPr>
        <p:spPr>
          <a:xfrm>
            <a:off x="2674050" y="198783"/>
            <a:ext cx="5858390" cy="682487"/>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pPr>
            <a:r>
              <a:rPr lang="ru" sz="1000" dirty="0">
                <a:solidFill>
                  <a:srgbClr val="000000"/>
                </a:solidFill>
                <a:latin typeface="Oswald"/>
                <a:ea typeface="Oswald"/>
                <a:cs typeface="Oswald"/>
                <a:sym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a:t>
            </a:r>
            <a:r>
              <a:rPr lang="ru" sz="1000" dirty="0" smtClean="0">
                <a:solidFill>
                  <a:srgbClr val="000000"/>
                </a:solidFill>
                <a:latin typeface="Oswald"/>
                <a:ea typeface="Oswald"/>
                <a:cs typeface="Oswald"/>
                <a:sym typeface="Oswald"/>
              </a:rPr>
              <a:t>ОБЕСПЕЧЕНИИ</a:t>
            </a:r>
            <a:endParaRPr sz="1000" dirty="0">
              <a:solidFill>
                <a:srgbClr val="000000"/>
              </a:solidFill>
              <a:latin typeface="Oswald"/>
              <a:ea typeface="Oswald"/>
              <a:cs typeface="Oswald"/>
              <a:sym typeface="Oswald"/>
            </a:endParaRPr>
          </a:p>
        </p:txBody>
      </p:sp>
      <p:sp>
        <p:nvSpPr>
          <p:cNvPr id="234" name="Google Shape;234;p34"/>
          <p:cNvSpPr txBox="1"/>
          <p:nvPr/>
        </p:nvSpPr>
        <p:spPr>
          <a:xfrm>
            <a:off x="747150" y="198783"/>
            <a:ext cx="1926900" cy="682487"/>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33"/>
          <p:cNvSpPr/>
          <p:nvPr/>
        </p:nvSpPr>
        <p:spPr>
          <a:xfrm>
            <a:off x="395536" y="987574"/>
            <a:ext cx="8053500" cy="3425193"/>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smtClean="0">
                <a:solidFill>
                  <a:schemeClr val="tx1"/>
                </a:solidFill>
                <a:latin typeface="Oswald" panose="00000500000000000000" pitchFamily="2" charset="-52"/>
                <a:ea typeface="Oswald"/>
                <a:cs typeface="Oswald"/>
                <a:sym typeface="Oswald"/>
              </a:rPr>
              <a:t>Нормативные основания</a:t>
            </a:r>
            <a:endParaRPr b="1" dirty="0">
              <a:solidFill>
                <a:schemeClr val="tx1"/>
              </a:solidFill>
              <a:latin typeface="Oswald" panose="00000500000000000000" pitchFamily="2" charset="-52"/>
              <a:ea typeface="Oswald"/>
              <a:cs typeface="Oswald"/>
              <a:sym typeface="Oswald"/>
            </a:endParaRPr>
          </a:p>
          <a:p>
            <a:pPr marL="460800" indent="-293900" algn="just">
              <a:buClr>
                <a:schemeClr val="dk2"/>
              </a:buClr>
              <a:buSzPts val="1000"/>
              <a:buFont typeface="Oswald"/>
              <a:buChar char="●"/>
            </a:pPr>
            <a:r>
              <a:rPr lang="ru-RU" dirty="0">
                <a:solidFill>
                  <a:schemeClr val="tx1"/>
                </a:solidFill>
                <a:latin typeface="Oswald" panose="00000500000000000000" pitchFamily="2" charset="-52"/>
                <a:ea typeface="Oswald"/>
                <a:cs typeface="Oswald"/>
                <a:sym typeface="Oswald"/>
              </a:rPr>
              <a:t>Закон Свердловской области от 15 июля 2013 года № 78-ОЗ </a:t>
            </a:r>
            <a:r>
              <a:rPr lang="ru-RU" dirty="0" smtClean="0">
                <a:solidFill>
                  <a:schemeClr val="tx1"/>
                </a:solidFill>
                <a:latin typeface="Oswald" panose="00000500000000000000" pitchFamily="2" charset="-52"/>
                <a:ea typeface="Oswald"/>
                <a:cs typeface="Oswald"/>
                <a:sym typeface="Oswald"/>
              </a:rPr>
              <a:t>«Об </a:t>
            </a:r>
            <a:r>
              <a:rPr lang="ru-RU" dirty="0">
                <a:solidFill>
                  <a:schemeClr val="tx1"/>
                </a:solidFill>
                <a:latin typeface="Oswald" panose="00000500000000000000" pitchFamily="2" charset="-52"/>
                <a:ea typeface="Oswald"/>
                <a:cs typeface="Oswald"/>
                <a:sym typeface="Oswald"/>
              </a:rPr>
              <a:t>образовании в Свердловской </a:t>
            </a:r>
            <a:r>
              <a:rPr lang="ru-RU" dirty="0" smtClean="0">
                <a:solidFill>
                  <a:schemeClr val="tx1"/>
                </a:solidFill>
                <a:latin typeface="Oswald" panose="00000500000000000000" pitchFamily="2" charset="-52"/>
                <a:ea typeface="Oswald"/>
                <a:cs typeface="Oswald"/>
                <a:sym typeface="Oswald"/>
              </a:rPr>
              <a:t>области»</a:t>
            </a:r>
            <a:endParaRPr lang="ru-RU" dirty="0">
              <a:solidFill>
                <a:schemeClr val="tx1"/>
              </a:solidFill>
              <a:latin typeface="Oswald" panose="00000500000000000000" pitchFamily="2" charset="-52"/>
              <a:ea typeface="Oswald"/>
              <a:cs typeface="Oswald"/>
              <a:sym typeface="Oswald"/>
            </a:endParaRPr>
          </a:p>
          <a:p>
            <a:pPr marL="460800" lvl="0" indent="-293900" algn="just">
              <a:buClr>
                <a:schemeClr val="dk2"/>
              </a:buClr>
              <a:buSzPts val="1000"/>
              <a:buFont typeface="Oswald"/>
              <a:buChar char="●"/>
            </a:pPr>
            <a:r>
              <a:rPr lang="ru-RU" dirty="0" smtClean="0">
                <a:solidFill>
                  <a:schemeClr val="tx1"/>
                </a:solidFill>
                <a:latin typeface="Oswald" panose="00000500000000000000" pitchFamily="2" charset="-52"/>
                <a:ea typeface="Oswald"/>
                <a:cs typeface="Oswald"/>
                <a:sym typeface="Oswald"/>
              </a:rPr>
              <a:t>Закон </a:t>
            </a:r>
            <a:r>
              <a:rPr lang="ru-RU" dirty="0" smtClean="0"/>
              <a:t>Свердловской </a:t>
            </a:r>
            <a:r>
              <a:rPr lang="ru-RU" dirty="0"/>
              <a:t>области от 20 ноября 2009 года № </a:t>
            </a:r>
            <a:r>
              <a:rPr lang="ru-RU" dirty="0" smtClean="0"/>
              <a:t>100-ОЗ «О </a:t>
            </a:r>
            <a:r>
              <a:rPr lang="ru-RU" dirty="0"/>
              <a:t>социальной поддержке многодетных семей в Свердловской области</a:t>
            </a:r>
            <a:r>
              <a:rPr lang="ru-RU" dirty="0" smtClean="0"/>
              <a:t>»</a:t>
            </a:r>
            <a:endParaRPr lang="ru-RU" dirty="0" smtClean="0">
              <a:solidFill>
                <a:schemeClr val="tx1"/>
              </a:solidFill>
              <a:latin typeface="Oswald" panose="00000500000000000000" pitchFamily="2" charset="-52"/>
              <a:ea typeface="Oswald"/>
              <a:cs typeface="Oswald"/>
              <a:sym typeface="Oswald"/>
            </a:endParaRPr>
          </a:p>
          <a:p>
            <a:pPr marL="460800" lvl="0" indent="-293900" algn="just">
              <a:buClr>
                <a:schemeClr val="dk2"/>
              </a:buClr>
              <a:buSzPts val="1000"/>
              <a:buFont typeface="Oswald"/>
              <a:buChar char="●"/>
            </a:pPr>
            <a:r>
              <a:rPr lang="ru-RU" dirty="0" smtClean="0">
                <a:solidFill>
                  <a:schemeClr val="tx1"/>
                </a:solidFill>
                <a:latin typeface="Oswald" panose="00000500000000000000" pitchFamily="2" charset="-52"/>
                <a:ea typeface="Oswald"/>
                <a:cs typeface="Oswald"/>
                <a:sym typeface="Oswald"/>
              </a:rPr>
              <a:t>Постановление </a:t>
            </a:r>
            <a:r>
              <a:rPr lang="ru-RU" dirty="0">
                <a:solidFill>
                  <a:schemeClr val="tx1"/>
                </a:solidFill>
                <a:latin typeface="Oswald" panose="00000500000000000000" pitchFamily="2" charset="-52"/>
                <a:ea typeface="Oswald"/>
                <a:cs typeface="Oswald"/>
                <a:sym typeface="Oswald"/>
              </a:rPr>
              <a:t>Правительства Свердловской области от </a:t>
            </a:r>
            <a:r>
              <a:rPr lang="ru-RU" dirty="0" smtClean="0">
                <a:solidFill>
                  <a:schemeClr val="tx1"/>
                </a:solidFill>
                <a:latin typeface="Oswald" panose="00000500000000000000" pitchFamily="2" charset="-52"/>
                <a:ea typeface="Oswald"/>
                <a:cs typeface="Oswald"/>
                <a:sym typeface="Oswald"/>
              </a:rPr>
              <a:t>01.08.2024 № </a:t>
            </a:r>
            <a:r>
              <a:rPr lang="ru-RU" dirty="0">
                <a:solidFill>
                  <a:schemeClr val="tx1"/>
                </a:solidFill>
                <a:latin typeface="Oswald" panose="00000500000000000000" pitchFamily="2" charset="-52"/>
                <a:ea typeface="Oswald"/>
                <a:cs typeface="Oswald"/>
                <a:sym typeface="Oswald"/>
              </a:rPr>
              <a:t>500-ПП «Об утверждении Порядка предоставления денежной компенсации на обеспечение бесплатным питанием (завтрак или обед) детям из многодетных семей, обучающимся по очной форме обучения в государственных профессиональных образовательных организациях Свердловской области по образовательным программам среднего профессионального образования</a:t>
            </a:r>
          </a:p>
          <a:p>
            <a:pPr marL="166900" marR="0" lvl="0" algn="just" rtl="0">
              <a:spcBef>
                <a:spcPts val="0"/>
              </a:spcBef>
              <a:spcAft>
                <a:spcPts val="0"/>
              </a:spcAft>
              <a:buClr>
                <a:schemeClr val="dk2"/>
              </a:buClr>
              <a:buSzPts val="1000"/>
            </a:pPr>
            <a:endParaRPr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b="1" dirty="0">
                <a:solidFill>
                  <a:schemeClr val="tx1"/>
                </a:solidFill>
                <a:latin typeface="Oswald" panose="00000500000000000000" pitchFamily="2" charset="-52"/>
                <a:ea typeface="Oswald"/>
                <a:cs typeface="Oswald"/>
                <a:sym typeface="Oswald"/>
              </a:rPr>
              <a:t>Форма предоставления - денежная</a:t>
            </a:r>
            <a:endParaRPr b="1" dirty="0">
              <a:solidFill>
                <a:schemeClr val="tx1"/>
              </a:solidFill>
              <a:latin typeface="Oswald" panose="00000500000000000000" pitchFamily="2" charset="-52"/>
              <a:ea typeface="Oswald"/>
              <a:cs typeface="Oswald"/>
              <a:sym typeface="Oswald"/>
            </a:endParaRPr>
          </a:p>
          <a:p>
            <a:pPr marL="457200" lvl="0" indent="-292100" algn="just">
              <a:buClr>
                <a:schemeClr val="dk2"/>
              </a:buClr>
              <a:buSzPts val="1000"/>
              <a:buFont typeface="Oswald"/>
              <a:buChar char="●"/>
            </a:pPr>
            <a:r>
              <a:rPr lang="ru-RU" dirty="0" smtClean="0">
                <a:solidFill>
                  <a:schemeClr val="tx1"/>
                </a:solidFill>
                <a:latin typeface="Oswald" panose="00000500000000000000" pitchFamily="2" charset="-52"/>
                <a:ea typeface="Oswald"/>
                <a:cs typeface="Oswald"/>
                <a:sym typeface="Oswald"/>
              </a:rPr>
              <a:t>Размер </a:t>
            </a:r>
            <a:r>
              <a:rPr lang="ru-RU" dirty="0">
                <a:solidFill>
                  <a:schemeClr val="tx1"/>
                </a:solidFill>
                <a:latin typeface="Oswald" panose="00000500000000000000" pitchFamily="2" charset="-52"/>
                <a:ea typeface="Oswald"/>
                <a:cs typeface="Oswald"/>
                <a:sym typeface="Oswald"/>
              </a:rPr>
              <a:t>компенсации: </a:t>
            </a:r>
            <a:r>
              <a:rPr lang="ru-RU" dirty="0" smtClean="0">
                <a:solidFill>
                  <a:schemeClr val="tx1"/>
                </a:solidFill>
                <a:latin typeface="Oswald" panose="00000500000000000000" pitchFamily="2" charset="-52"/>
                <a:ea typeface="Oswald"/>
                <a:cs typeface="Oswald"/>
                <a:sym typeface="Oswald"/>
              </a:rPr>
              <a:t>91,96 </a:t>
            </a:r>
            <a:r>
              <a:rPr lang="ru-RU" dirty="0">
                <a:solidFill>
                  <a:schemeClr val="tx1"/>
                </a:solidFill>
                <a:latin typeface="Oswald" panose="00000500000000000000" pitchFamily="2" charset="-52"/>
                <a:ea typeface="Oswald"/>
                <a:cs typeface="Oswald"/>
                <a:sym typeface="Oswald"/>
              </a:rPr>
              <a:t>руб.  (один учебный </a:t>
            </a:r>
            <a:r>
              <a:rPr lang="ru-RU" dirty="0" smtClean="0">
                <a:solidFill>
                  <a:schemeClr val="tx1"/>
                </a:solidFill>
                <a:latin typeface="Oswald" panose="00000500000000000000" pitchFamily="2" charset="-52"/>
                <a:ea typeface="Oswald"/>
                <a:cs typeface="Oswald"/>
                <a:sym typeface="Oswald"/>
              </a:rPr>
              <a:t>день</a:t>
            </a:r>
            <a:r>
              <a:rPr lang="en-US" dirty="0" smtClean="0">
                <a:solidFill>
                  <a:schemeClr val="tx1"/>
                </a:solidFill>
                <a:latin typeface="Oswald" panose="00000500000000000000" pitchFamily="2" charset="-52"/>
                <a:ea typeface="Oswald"/>
                <a:cs typeface="Oswald"/>
                <a:sym typeface="Oswald"/>
              </a:rPr>
              <a:t>,</a:t>
            </a:r>
            <a:r>
              <a:rPr lang="ru-RU" dirty="0" smtClean="0">
                <a:solidFill>
                  <a:schemeClr val="tx1"/>
                </a:solidFill>
                <a:latin typeface="Oswald" panose="00000500000000000000" pitchFamily="2" charset="-52"/>
                <a:ea typeface="Oswald"/>
                <a:cs typeface="Oswald"/>
                <a:sym typeface="Oswald"/>
              </a:rPr>
              <a:t> </a:t>
            </a:r>
            <a:r>
              <a:rPr lang="ru-RU" dirty="0">
                <a:solidFill>
                  <a:schemeClr val="tx1"/>
                </a:solidFill>
                <a:latin typeface="Oswald" panose="00000500000000000000" pitchFamily="2" charset="-52"/>
                <a:ea typeface="Oswald"/>
                <a:cs typeface="Oswald"/>
                <a:sym typeface="Oswald"/>
              </a:rPr>
              <a:t>по состоянию на </a:t>
            </a:r>
            <a:r>
              <a:rPr lang="ru-RU" dirty="0" smtClean="0">
                <a:solidFill>
                  <a:schemeClr val="tx1"/>
                </a:solidFill>
                <a:latin typeface="Oswald" panose="00000500000000000000" pitchFamily="2" charset="-52"/>
                <a:ea typeface="Oswald"/>
                <a:cs typeface="Oswald"/>
                <a:sym typeface="Oswald"/>
              </a:rPr>
              <a:t>01.09.2025)</a:t>
            </a:r>
            <a:endParaRPr dirty="0" smtClean="0">
              <a:solidFill>
                <a:schemeClr val="tx1"/>
              </a:solidFill>
              <a:latin typeface="Oswald" panose="00000500000000000000" pitchFamily="2" charset="-52"/>
              <a:ea typeface="Oswald"/>
              <a:cs typeface="Oswald"/>
              <a:sym typeface="Oswald"/>
            </a:endParaRPr>
          </a:p>
          <a:p>
            <a:pPr marL="457200" marR="0" lvl="0" indent="0" algn="ctr" rtl="0">
              <a:spcBef>
                <a:spcPts val="0"/>
              </a:spcBef>
              <a:spcAft>
                <a:spcPts val="0"/>
              </a:spcAft>
              <a:buNone/>
            </a:pPr>
            <a:endParaRPr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b="1" dirty="0">
                <a:solidFill>
                  <a:schemeClr val="tx1"/>
                </a:solidFill>
                <a:highlight>
                  <a:schemeClr val="lt2"/>
                </a:highlight>
                <a:latin typeface="Oswald" panose="00000500000000000000" pitchFamily="2" charset="-52"/>
                <a:ea typeface="Oswald"/>
                <a:cs typeface="Oswald"/>
                <a:sym typeface="Oswald"/>
              </a:rPr>
              <a:t>Периодичность выплаты</a:t>
            </a:r>
            <a:endParaRPr b="1" dirty="0">
              <a:solidFill>
                <a:schemeClr val="tx1"/>
              </a:solidFill>
              <a:highlight>
                <a:schemeClr val="lt2"/>
              </a:highlight>
              <a:latin typeface="Oswald" panose="00000500000000000000" pitchFamily="2" charset="-52"/>
              <a:ea typeface="Oswald"/>
              <a:cs typeface="Oswald"/>
              <a:sym typeface="Oswald"/>
            </a:endParaRPr>
          </a:p>
          <a:p>
            <a:pPr marL="457200" lvl="0" indent="-292100" algn="l" rtl="0">
              <a:spcBef>
                <a:spcPts val="0"/>
              </a:spcBef>
              <a:spcAft>
                <a:spcPts val="0"/>
              </a:spcAft>
              <a:buClr>
                <a:schemeClr val="dk2"/>
              </a:buClr>
              <a:buSzPts val="1000"/>
              <a:buFont typeface="Oswald"/>
              <a:buChar char="●"/>
            </a:pPr>
            <a:r>
              <a:rPr lang="ru" dirty="0" smtClean="0">
                <a:solidFill>
                  <a:schemeClr val="tx1"/>
                </a:solidFill>
                <a:latin typeface="Oswald" panose="00000500000000000000" pitchFamily="2" charset="-52"/>
                <a:ea typeface="Oswald"/>
                <a:cs typeface="Oswald"/>
                <a:sym typeface="Oswald"/>
              </a:rPr>
              <a:t>Ежемесячно</a:t>
            </a:r>
            <a:endParaRPr dirty="0">
              <a:solidFill>
                <a:srgbClr val="434343"/>
              </a:solidFill>
              <a:highlight>
                <a:srgbClr val="FF0000"/>
              </a:highlight>
              <a:latin typeface="Oswald" panose="00000500000000000000" pitchFamily="2" charset="-52"/>
              <a:ea typeface="Oswald"/>
              <a:cs typeface="Oswald"/>
              <a:sym typeface="Oswald"/>
            </a:endParaRPr>
          </a:p>
        </p:txBody>
      </p:sp>
      <p:sp>
        <p:nvSpPr>
          <p:cNvPr id="6" name="Google Shape;227;p33"/>
          <p:cNvSpPr txBox="1"/>
          <p:nvPr/>
        </p:nvSpPr>
        <p:spPr>
          <a:xfrm>
            <a:off x="822646" y="199489"/>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panose="00000500000000000000" pitchFamily="2" charset="-52"/>
                <a:ea typeface="Oswald"/>
                <a:cs typeface="Oswald"/>
                <a:sym typeface="Oswald"/>
              </a:rPr>
              <a:t>КОД МЕРЫ 0583</a:t>
            </a:r>
            <a:endParaRPr sz="1500" b="1" dirty="0">
              <a:solidFill>
                <a:schemeClr val="tx1"/>
              </a:solidFill>
              <a:latin typeface="Oswald" panose="00000500000000000000" pitchFamily="2" charset="-52"/>
              <a:ea typeface="Oswald"/>
              <a:cs typeface="Oswald"/>
              <a:sym typeface="Oswald"/>
            </a:endParaRPr>
          </a:p>
        </p:txBody>
      </p:sp>
      <p:sp>
        <p:nvSpPr>
          <p:cNvPr id="7" name="Google Shape;249;p36"/>
          <p:cNvSpPr txBox="1">
            <a:spLocks/>
          </p:cNvSpPr>
          <p:nvPr/>
        </p:nvSpPr>
        <p:spPr>
          <a:xfrm>
            <a:off x="2771800" y="195486"/>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100" cap="all" dirty="0">
                <a:solidFill>
                  <a:schemeClr val="tx1"/>
                </a:solidFill>
                <a:latin typeface="Oswald" panose="00000500000000000000" pitchFamily="2" charset="-52"/>
                <a:ea typeface="Oswald"/>
                <a:cs typeface="Oswald"/>
                <a:sym typeface="Oswald"/>
              </a:rPr>
              <a:t>Денежная компенсация на обеспечение бесплатным питанием (завтрак или обед) </a:t>
            </a:r>
            <a:r>
              <a:rPr lang="ru-RU" sz="1100" cap="all" dirty="0" smtClean="0">
                <a:solidFill>
                  <a:schemeClr val="tx1"/>
                </a:solidFill>
                <a:latin typeface="Oswald" panose="00000500000000000000" pitchFamily="2" charset="-52"/>
                <a:ea typeface="Oswald"/>
                <a:cs typeface="Oswald"/>
                <a:sym typeface="Oswald"/>
              </a:rPr>
              <a:t>обучающихся </a:t>
            </a:r>
            <a:r>
              <a:rPr lang="ru-RU" sz="1100" cap="all" dirty="0">
                <a:solidFill>
                  <a:schemeClr val="tx1"/>
                </a:solidFill>
                <a:latin typeface="Oswald" panose="00000500000000000000" pitchFamily="2" charset="-52"/>
                <a:ea typeface="Oswald"/>
                <a:cs typeface="Oswald"/>
                <a:sym typeface="Oswald"/>
              </a:rPr>
              <a:t>по очной форме обучения </a:t>
            </a:r>
            <a:r>
              <a:rPr lang="ru-RU" sz="1100" cap="all" dirty="0" smtClean="0">
                <a:solidFill>
                  <a:schemeClr val="tx1"/>
                </a:solidFill>
                <a:latin typeface="Oswald" panose="00000500000000000000" pitchFamily="2" charset="-52"/>
                <a:ea typeface="Oswald"/>
                <a:cs typeface="Oswald"/>
                <a:sym typeface="Oswald"/>
              </a:rPr>
              <a:t>в государственной профессиональной образовательной организации Свердловской области по образовательной программе среднего </a:t>
            </a:r>
            <a:r>
              <a:rPr lang="ru-RU" sz="1100" cap="all" dirty="0">
                <a:solidFill>
                  <a:schemeClr val="tx1"/>
                </a:solidFill>
                <a:latin typeface="Oswald" panose="00000500000000000000" pitchFamily="2" charset="-52"/>
                <a:ea typeface="Oswald"/>
                <a:cs typeface="Oswald"/>
                <a:sym typeface="Oswald"/>
              </a:rPr>
              <a:t>профессионального образования з</a:t>
            </a:r>
            <a:r>
              <a:rPr lang="ru-RU" sz="1100" cap="all" dirty="0">
                <a:solidFill>
                  <a:schemeClr val="tx1"/>
                </a:solidFill>
                <a:latin typeface="Oswald" panose="00000500000000000000" pitchFamily="2" charset="-52"/>
                <a:ea typeface="Oswald"/>
                <a:cs typeface="Oswald"/>
              </a:rPr>
              <a:t>а счет средств областного бюджета</a:t>
            </a:r>
            <a:endParaRPr lang="ru-RU" sz="1100" cap="all" dirty="0">
              <a:solidFill>
                <a:schemeClr val="tx1"/>
              </a:solidFill>
              <a:latin typeface="Oswald" panose="00000500000000000000" pitchFamily="2" charset="-52"/>
              <a:ea typeface="Oswald"/>
              <a:cs typeface="Oswald"/>
              <a:sym typeface="Oswald"/>
            </a:endParaRPr>
          </a:p>
        </p:txBody>
      </p:sp>
    </p:spTree>
    <p:extLst>
      <p:ext uri="{BB962C8B-B14F-4D97-AF65-F5344CB8AC3E}">
        <p14:creationId xmlns:p14="http://schemas.microsoft.com/office/powerpoint/2010/main" val="2050938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graphicFrame>
        <p:nvGraphicFramePr>
          <p:cNvPr id="218" name="Google Shape;218;p32"/>
          <p:cNvGraphicFramePr/>
          <p:nvPr>
            <p:extLst>
              <p:ext uri="{D42A27DB-BD31-4B8C-83A1-F6EECF244321}">
                <p14:modId xmlns:p14="http://schemas.microsoft.com/office/powerpoint/2010/main" val="761379522"/>
              </p:ext>
            </p:extLst>
          </p:nvPr>
        </p:nvGraphicFramePr>
        <p:xfrm>
          <a:off x="323528" y="1025775"/>
          <a:ext cx="8494225" cy="3992820"/>
        </p:xfrm>
        <a:graphic>
          <a:graphicData uri="http://schemas.openxmlformats.org/drawingml/2006/table">
            <a:tbl>
              <a:tblPr>
                <a:noFill/>
                <a:tableStyleId>{BF4A3D39-4975-46BA-BE83-8B02B6239DEE}</a:tableStyleId>
              </a:tblPr>
              <a:tblGrid>
                <a:gridCol w="2223240">
                  <a:extLst>
                    <a:ext uri="{9D8B030D-6E8A-4147-A177-3AD203B41FA5}">
                      <a16:colId xmlns:a16="http://schemas.microsoft.com/office/drawing/2014/main" val="20000"/>
                    </a:ext>
                  </a:extLst>
                </a:gridCol>
                <a:gridCol w="6270985">
                  <a:extLst>
                    <a:ext uri="{9D8B030D-6E8A-4147-A177-3AD203B41FA5}">
                      <a16:colId xmlns:a16="http://schemas.microsoft.com/office/drawing/2014/main" val="20001"/>
                    </a:ext>
                  </a:extLst>
                </a:gridCol>
              </a:tblGrid>
              <a:tr h="0">
                <a:tc>
                  <a:txBody>
                    <a:bodyPr/>
                    <a:lstStyle/>
                    <a:p>
                      <a:pPr marL="0" lvl="0" indent="0" algn="ctr" rtl="0">
                        <a:spcBef>
                          <a:spcPts val="0"/>
                        </a:spcBef>
                        <a:spcAft>
                          <a:spcPts val="0"/>
                        </a:spcAft>
                        <a:buNone/>
                      </a:pPr>
                      <a:r>
                        <a:rPr lang="ru-RU" sz="1400" b="1" dirty="0">
                          <a:latin typeface="Oswald"/>
                          <a:ea typeface="Oswald"/>
                          <a:cs typeface="Oswald"/>
                          <a:sym typeface="Oswald"/>
                        </a:rPr>
                        <a:t>Категория получателей </a:t>
                      </a:r>
                      <a:r>
                        <a:rPr lang="ru-RU" sz="1400" b="1" dirty="0" smtClean="0">
                          <a:latin typeface="Oswald"/>
                          <a:ea typeface="Oswald"/>
                          <a:cs typeface="Oswald"/>
                          <a:sym typeface="Oswald"/>
                        </a:rPr>
                        <a:t/>
                      </a:r>
                      <a:br>
                        <a:rPr lang="ru-RU" sz="1400" b="1" dirty="0" smtClean="0">
                          <a:latin typeface="Oswald"/>
                          <a:ea typeface="Oswald"/>
                          <a:cs typeface="Oswald"/>
                          <a:sym typeface="Oswald"/>
                        </a:rPr>
                      </a:br>
                      <a:r>
                        <a:rPr lang="ru-RU" sz="1400" b="1" dirty="0" smtClean="0">
                          <a:latin typeface="Oswald"/>
                          <a:ea typeface="Oswald"/>
                          <a:cs typeface="Oswald"/>
                          <a:sym typeface="Oswald"/>
                        </a:rPr>
                        <a:t>(</a:t>
                      </a:r>
                      <a:r>
                        <a:rPr lang="ru-RU" sz="1400" b="1" dirty="0">
                          <a:latin typeface="Oswald"/>
                          <a:ea typeface="Oswald"/>
                          <a:cs typeface="Oswald"/>
                          <a:sym typeface="Oswald"/>
                        </a:rPr>
                        <a:t>в соответствии с НПА Свердловской области)</a:t>
                      </a:r>
                      <a:endParaRPr sz="14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400" b="1" dirty="0">
                          <a:latin typeface="Oswald"/>
                          <a:ea typeface="Oswald"/>
                          <a:cs typeface="Oswald"/>
                          <a:sym typeface="Oswald"/>
                        </a:rPr>
                        <a:t>Порядок получения</a:t>
                      </a:r>
                      <a:endParaRPr sz="14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484979">
                <a:tc>
                  <a:txBody>
                    <a:bodyPr/>
                    <a:lstStyle/>
                    <a:p>
                      <a:pPr marL="179999" marR="0" lvl="0" indent="-156249" algn="l" defTabSz="342900" rtl="0" eaLnBrk="1" fontAlgn="auto" latinLnBrk="0" hangingPunct="1">
                        <a:lnSpc>
                          <a:spcPct val="100000"/>
                        </a:lnSpc>
                        <a:spcBef>
                          <a:spcPts val="0"/>
                        </a:spcBef>
                        <a:spcAft>
                          <a:spcPts val="0"/>
                        </a:spcAft>
                        <a:buClrTx/>
                        <a:buSzPts val="1100"/>
                        <a:buFont typeface="Oswald"/>
                        <a:buChar char="●"/>
                        <a:tabLst/>
                        <a:defRPr/>
                      </a:pPr>
                      <a:r>
                        <a:rPr lang="ru-RU" sz="1400" dirty="0" smtClean="0">
                          <a:solidFill>
                            <a:schemeClr val="tx1"/>
                          </a:solidFill>
                          <a:latin typeface="Oswald"/>
                          <a:ea typeface="Oswald"/>
                          <a:cs typeface="Oswald"/>
                          <a:sym typeface="Oswald"/>
                        </a:rPr>
                        <a:t>Дети из числа многодетных</a:t>
                      </a:r>
                      <a:r>
                        <a:rPr lang="ru-RU" sz="1400" baseline="0" dirty="0" smtClean="0">
                          <a:solidFill>
                            <a:schemeClr val="tx1"/>
                          </a:solidFill>
                          <a:latin typeface="Oswald"/>
                          <a:ea typeface="Oswald"/>
                          <a:cs typeface="Oswald"/>
                          <a:sym typeface="Oswald"/>
                        </a:rPr>
                        <a:t> семей</a:t>
                      </a:r>
                      <a:endParaRPr sz="1400" dirty="0">
                        <a:solidFill>
                          <a:schemeClr val="tx1"/>
                        </a:solidFill>
                        <a:latin typeface="Oswald"/>
                        <a:ea typeface="Oswald"/>
                        <a:cs typeface="Oswald"/>
                        <a:sym typeface="Oswald"/>
                      </a:endParaRPr>
                    </a:p>
                  </a:txBody>
                  <a:tcPr marL="91425" marR="91425" marT="91425" marB="91425"/>
                </a:tc>
                <a:tc>
                  <a:txBody>
                    <a:bodyPr/>
                    <a:lstStyle/>
                    <a:p>
                      <a:pPr marL="179999" lvl="0" indent="-155575" algn="l" rtl="0">
                        <a:spcBef>
                          <a:spcPts val="0"/>
                        </a:spcBef>
                        <a:spcAft>
                          <a:spcPts val="0"/>
                        </a:spcAft>
                        <a:buSzPts val="1100"/>
                        <a:buFont typeface="Oswald"/>
                        <a:buChar char="●"/>
                      </a:pPr>
                      <a:r>
                        <a:rPr lang="ru-RU" sz="1400" dirty="0" smtClean="0">
                          <a:solidFill>
                            <a:schemeClr val="tx1"/>
                          </a:solidFill>
                          <a:latin typeface="Oswald"/>
                          <a:ea typeface="Oswald"/>
                          <a:cs typeface="Oswald"/>
                          <a:sym typeface="Oswald"/>
                        </a:rPr>
                        <a:t>Подача заявления руководителю образовательной организации</a:t>
                      </a:r>
                    </a:p>
                    <a:p>
                      <a:pPr marL="179999" lvl="0" indent="-155575" algn="l" rtl="0">
                        <a:spcBef>
                          <a:spcPts val="0"/>
                        </a:spcBef>
                        <a:spcAft>
                          <a:spcPts val="0"/>
                        </a:spcAft>
                        <a:buSzPts val="1100"/>
                        <a:buFont typeface="Oswald"/>
                        <a:buChar char="●"/>
                      </a:pPr>
                      <a:r>
                        <a:rPr lang="ru-RU" sz="1400" dirty="0" smtClean="0">
                          <a:solidFill>
                            <a:schemeClr val="tx1"/>
                          </a:solidFill>
                          <a:latin typeface="Oswald"/>
                          <a:ea typeface="Oswald"/>
                          <a:cs typeface="Oswald"/>
                          <a:sym typeface="Oswald"/>
                        </a:rPr>
                        <a:t>Копия паспорта или иного документа, удостоверяющего личность заявителя (в случае отсутствия копии паспорта или иного документа, удостоверяющего личность заявителя, в образовательной организации);</a:t>
                      </a:r>
                    </a:p>
                    <a:p>
                      <a:pPr marL="179999" lvl="0" indent="-155575" algn="l" rtl="0">
                        <a:spcBef>
                          <a:spcPts val="0"/>
                        </a:spcBef>
                        <a:spcAft>
                          <a:spcPts val="0"/>
                        </a:spcAft>
                        <a:buSzPts val="1100"/>
                        <a:buFont typeface="Oswald"/>
                        <a:buChar char="●"/>
                      </a:pPr>
                      <a:r>
                        <a:rPr lang="ru-RU" sz="1400" dirty="0" smtClean="0">
                          <a:solidFill>
                            <a:schemeClr val="tx1"/>
                          </a:solidFill>
                          <a:latin typeface="Oswald"/>
                          <a:ea typeface="Oswald"/>
                          <a:cs typeface="Oswald"/>
                          <a:sym typeface="Oswald"/>
                        </a:rPr>
                        <a:t>Копия свидетельства о рождении несовершеннолетнего обучающегося (в случае отсутствия свидетельства о рождении несовершеннолетнего обучающегося в образовательной организации);</a:t>
                      </a:r>
                    </a:p>
                    <a:p>
                      <a:pPr marL="179999" lvl="0" indent="-155575" algn="l" rtl="0">
                        <a:spcBef>
                          <a:spcPts val="0"/>
                        </a:spcBef>
                        <a:spcAft>
                          <a:spcPts val="0"/>
                        </a:spcAft>
                        <a:buSzPts val="1100"/>
                        <a:buFont typeface="Oswald"/>
                        <a:buChar char="●"/>
                      </a:pPr>
                      <a:r>
                        <a:rPr lang="ru-RU" sz="1400" dirty="0" smtClean="0">
                          <a:solidFill>
                            <a:schemeClr val="tx1"/>
                          </a:solidFill>
                          <a:latin typeface="Oswald"/>
                          <a:ea typeface="Oswald"/>
                          <a:cs typeface="Oswald"/>
                          <a:sym typeface="Oswald"/>
                        </a:rPr>
                        <a:t>Копия удостоверения, подтверждающего статус многодетной семьи в Российской Федерации;</a:t>
                      </a:r>
                    </a:p>
                    <a:p>
                      <a:pPr marL="179999" lvl="0" indent="-155575" algn="l" rtl="0">
                        <a:spcBef>
                          <a:spcPts val="0"/>
                        </a:spcBef>
                        <a:spcAft>
                          <a:spcPts val="0"/>
                        </a:spcAft>
                        <a:buSzPts val="1100"/>
                        <a:buFont typeface="Oswald"/>
                        <a:buChar char="●"/>
                      </a:pPr>
                      <a:r>
                        <a:rPr lang="ru-RU" sz="1400" dirty="0" smtClean="0">
                          <a:solidFill>
                            <a:schemeClr val="tx1"/>
                          </a:solidFill>
                          <a:latin typeface="Oswald"/>
                          <a:ea typeface="Oswald"/>
                          <a:cs typeface="Oswald"/>
                          <a:sym typeface="Oswald"/>
                        </a:rPr>
                        <a:t>Сведения о банковских реквизитах и номере лицевого счета обучающегося, открытого в российской кредитной организации на имя обучающегося;</a:t>
                      </a:r>
                    </a:p>
                    <a:p>
                      <a:pPr marL="179999" lvl="0" indent="-155575" algn="l" rtl="0">
                        <a:spcBef>
                          <a:spcPts val="0"/>
                        </a:spcBef>
                        <a:spcAft>
                          <a:spcPts val="0"/>
                        </a:spcAft>
                        <a:buSzPts val="1100"/>
                        <a:buFont typeface="Oswald"/>
                        <a:buChar char="●"/>
                      </a:pPr>
                      <a:r>
                        <a:rPr lang="ru-RU" sz="1400" dirty="0" smtClean="0">
                          <a:solidFill>
                            <a:schemeClr val="tx1"/>
                          </a:solidFill>
                          <a:latin typeface="Oswald"/>
                          <a:ea typeface="Oswald"/>
                          <a:cs typeface="Oswald"/>
                          <a:sym typeface="Oswald"/>
                        </a:rPr>
                        <a:t>Заявление о согласии на обработку персональных данных заявителя в соответствии с законодательством Российской Федерации (в случае отсутствия заявления в образовательной организации).</a:t>
                      </a:r>
                      <a:endParaRPr sz="14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227;p33"/>
          <p:cNvSpPr txBox="1"/>
          <p:nvPr/>
        </p:nvSpPr>
        <p:spPr>
          <a:xfrm>
            <a:off x="747150" y="318075"/>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panose="00000500000000000000" pitchFamily="2" charset="-52"/>
                <a:ea typeface="Oswald"/>
                <a:cs typeface="Oswald"/>
                <a:sym typeface="Oswald"/>
              </a:rPr>
              <a:t>КОД МЕРЫ 0583</a:t>
            </a:r>
            <a:endParaRPr sz="1500" b="1" dirty="0">
              <a:solidFill>
                <a:schemeClr val="tx1"/>
              </a:solidFill>
              <a:latin typeface="Oswald" panose="00000500000000000000" pitchFamily="2" charset="-52"/>
              <a:ea typeface="Oswald"/>
              <a:cs typeface="Oswald"/>
              <a:sym typeface="Oswald"/>
            </a:endParaRPr>
          </a:p>
        </p:txBody>
      </p:sp>
      <p:sp>
        <p:nvSpPr>
          <p:cNvPr id="7" name="Google Shape;249;p36"/>
          <p:cNvSpPr txBox="1">
            <a:spLocks/>
          </p:cNvSpPr>
          <p:nvPr/>
        </p:nvSpPr>
        <p:spPr>
          <a:xfrm>
            <a:off x="2674050" y="3180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100" cap="all" dirty="0">
                <a:solidFill>
                  <a:schemeClr val="tx1"/>
                </a:solidFill>
                <a:latin typeface="Oswald" panose="00000500000000000000" pitchFamily="2" charset="-52"/>
                <a:ea typeface="Oswald"/>
                <a:cs typeface="Oswald"/>
                <a:sym typeface="Oswald"/>
              </a:rPr>
              <a:t>Денежная компенсация на обеспечение бесплатным питанием (завтрак или обед) детям из многодетных семей, обучающихся по очной форме обучения в государственной профессиональной образовательной организации Свердловской области по образовательной программе среднего профессионального образования</a:t>
            </a:r>
          </a:p>
        </p:txBody>
      </p:sp>
    </p:spTree>
    <p:extLst>
      <p:ext uri="{BB962C8B-B14F-4D97-AF65-F5344CB8AC3E}">
        <p14:creationId xmlns:p14="http://schemas.microsoft.com/office/powerpoint/2010/main" val="27575364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graphicFrame>
        <p:nvGraphicFramePr>
          <p:cNvPr id="232" name="Google Shape;232;p34"/>
          <p:cNvGraphicFramePr/>
          <p:nvPr>
            <p:extLst>
              <p:ext uri="{D42A27DB-BD31-4B8C-83A1-F6EECF244321}">
                <p14:modId xmlns:p14="http://schemas.microsoft.com/office/powerpoint/2010/main" val="565115807"/>
              </p:ext>
            </p:extLst>
          </p:nvPr>
        </p:nvGraphicFramePr>
        <p:xfrm>
          <a:off x="258722" y="973368"/>
          <a:ext cx="8679964" cy="4046160"/>
        </p:xfrm>
        <a:graphic>
          <a:graphicData uri="http://schemas.openxmlformats.org/drawingml/2006/table">
            <a:tbl>
              <a:tblPr>
                <a:noFill/>
                <a:tableStyleId>{BF4A3D39-4975-46BA-BE83-8B02B6239DEE}</a:tableStyleId>
              </a:tblPr>
              <a:tblGrid>
                <a:gridCol w="4063298">
                  <a:extLst>
                    <a:ext uri="{9D8B030D-6E8A-4147-A177-3AD203B41FA5}">
                      <a16:colId xmlns:a16="http://schemas.microsoft.com/office/drawing/2014/main" val="20000"/>
                    </a:ext>
                  </a:extLst>
                </a:gridCol>
                <a:gridCol w="4616666">
                  <a:extLst>
                    <a:ext uri="{9D8B030D-6E8A-4147-A177-3AD203B41FA5}">
                      <a16:colId xmlns:a16="http://schemas.microsoft.com/office/drawing/2014/main" val="20001"/>
                    </a:ext>
                  </a:extLst>
                </a:gridCol>
              </a:tblGrid>
              <a:tr h="424401">
                <a:tc>
                  <a:txBody>
                    <a:bodyPr/>
                    <a:lstStyle/>
                    <a:p>
                      <a:pPr marL="0" lvl="0" indent="0" algn="ctr" rtl="0">
                        <a:spcBef>
                          <a:spcPts val="0"/>
                        </a:spcBef>
                        <a:spcAft>
                          <a:spcPts val="0"/>
                        </a:spcAft>
                        <a:buNone/>
                      </a:pPr>
                      <a:r>
                        <a:rPr lang="ru-RU" sz="1050" b="1" dirty="0">
                          <a:solidFill>
                            <a:schemeClr val="tx1"/>
                          </a:solidFill>
                          <a:latin typeface="Oswald"/>
                          <a:ea typeface="Oswald"/>
                          <a:cs typeface="Oswald"/>
                          <a:sym typeface="Oswald"/>
                        </a:rPr>
                        <a:t>Категория получателей </a:t>
                      </a:r>
                      <a:r>
                        <a:rPr lang="ru-RU" sz="1050" b="1" dirty="0" smtClean="0">
                          <a:solidFill>
                            <a:schemeClr val="tx1"/>
                          </a:solidFill>
                          <a:latin typeface="Oswald"/>
                          <a:ea typeface="Oswald"/>
                          <a:cs typeface="Oswald"/>
                          <a:sym typeface="Oswald"/>
                        </a:rPr>
                        <a:t/>
                      </a:r>
                      <a:br>
                        <a:rPr lang="ru-RU" sz="1050" b="1" dirty="0" smtClean="0">
                          <a:solidFill>
                            <a:schemeClr val="tx1"/>
                          </a:solidFill>
                          <a:latin typeface="Oswald"/>
                          <a:ea typeface="Oswald"/>
                          <a:cs typeface="Oswald"/>
                          <a:sym typeface="Oswald"/>
                        </a:rPr>
                      </a:br>
                      <a:r>
                        <a:rPr lang="ru-RU" sz="1050" b="1" dirty="0" smtClean="0">
                          <a:solidFill>
                            <a:schemeClr val="tx1"/>
                          </a:solidFill>
                          <a:latin typeface="Oswald"/>
                          <a:ea typeface="Oswald"/>
                          <a:cs typeface="Oswald"/>
                          <a:sym typeface="Oswald"/>
                        </a:rPr>
                        <a:t>(</a:t>
                      </a:r>
                      <a:r>
                        <a:rPr lang="ru-RU" sz="1050" b="1" dirty="0">
                          <a:solidFill>
                            <a:schemeClr val="tx1"/>
                          </a:solidFill>
                          <a:latin typeface="Oswald"/>
                          <a:ea typeface="Oswald"/>
                          <a:cs typeface="Oswald"/>
                          <a:sym typeface="Oswald"/>
                        </a:rPr>
                        <a:t>в соответствии с НПА Свердловской области)</a:t>
                      </a:r>
                      <a:endParaRPr sz="1050" b="1" dirty="0">
                        <a:solidFill>
                          <a:schemeClr val="tx1"/>
                        </a:solidFill>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050" b="1" dirty="0">
                          <a:solidFill>
                            <a:schemeClr val="tx1"/>
                          </a:solidFill>
                          <a:latin typeface="Oswald"/>
                          <a:ea typeface="Oswald"/>
                          <a:cs typeface="Oswald"/>
                          <a:sym typeface="Oswald"/>
                        </a:rPr>
                        <a:t>Порядок получения</a:t>
                      </a:r>
                      <a:endParaRPr sz="1050" b="1"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670409">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050" baseline="0" dirty="0">
                          <a:solidFill>
                            <a:schemeClr val="tx1"/>
                          </a:solidFill>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a:t>
                      </a:r>
                      <a:r>
                        <a:rPr lang="ru-RU" sz="1050" baseline="0" dirty="0" smtClean="0">
                          <a:solidFill>
                            <a:schemeClr val="tx1"/>
                          </a:solidFill>
                          <a:latin typeface="Oswald"/>
                          <a:ea typeface="Oswald"/>
                          <a:cs typeface="Oswald"/>
                          <a:sym typeface="Oswald"/>
                        </a:rPr>
                        <a:t>порядке</a:t>
                      </a:r>
                      <a:endParaRPr lang="ru" sz="1050" baseline="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050" baseline="0" dirty="0" smtClean="0">
                          <a:solidFill>
                            <a:schemeClr val="tx1"/>
                          </a:solidFill>
                          <a:latin typeface="Oswald"/>
                          <a:ea typeface="Oswald"/>
                          <a:cs typeface="Oswald"/>
                          <a:sym typeface="Oswald"/>
                        </a:rPr>
                        <a:t>Дети 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a:t>
                      </a:r>
                      <a:br>
                        <a:rPr lang="ru-RU" sz="1050" baseline="0" dirty="0" smtClean="0">
                          <a:solidFill>
                            <a:schemeClr val="tx1"/>
                          </a:solidFill>
                          <a:latin typeface="Oswald"/>
                          <a:ea typeface="Oswald"/>
                          <a:cs typeface="Oswald"/>
                          <a:sym typeface="Oswald"/>
                        </a:rPr>
                      </a:br>
                      <a:r>
                        <a:rPr lang="ru-RU" sz="1050" baseline="0" dirty="0" smtClean="0">
                          <a:solidFill>
                            <a:schemeClr val="tx1"/>
                          </a:solidFill>
                          <a:latin typeface="Oswald"/>
                          <a:ea typeface="Oswald"/>
                          <a:cs typeface="Oswald"/>
                          <a:sym typeface="Oswald"/>
                        </a:rPr>
                        <a:t>«Об объявлении частичной мобилизации в Российской Федерации»</a:t>
                      </a:r>
                      <a:endParaRPr lang="ru" sz="105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 sz="1050" dirty="0" smtClean="0">
                          <a:solidFill>
                            <a:schemeClr val="tx1"/>
                          </a:solidFill>
                          <a:latin typeface="Oswald"/>
                          <a:ea typeface="Oswald"/>
                          <a:cs typeface="Oswald"/>
                          <a:sym typeface="Oswald"/>
                        </a:rPr>
                        <a:t>Дети </a:t>
                      </a:r>
                      <a:r>
                        <a:rPr lang="ru" sz="1050" dirty="0">
                          <a:solidFill>
                            <a:schemeClr val="tx1"/>
                          </a:solidFill>
                          <a:latin typeface="Oswald"/>
                          <a:ea typeface="Oswald"/>
                          <a:cs typeface="Oswald"/>
                          <a:sym typeface="Oswald"/>
                        </a:rPr>
                        <a:t>лиц, принимающих (принимавших) участие в специальной военной операции на территориях</a:t>
                      </a:r>
                      <a:r>
                        <a:rPr lang="ru" sz="1050" baseline="0" dirty="0">
                          <a:solidFill>
                            <a:schemeClr val="tx1"/>
                          </a:solidFill>
                          <a:latin typeface="Oswald"/>
                          <a:ea typeface="Oswald"/>
                          <a:cs typeface="Oswald"/>
                          <a:sym typeface="Oswald"/>
                        </a:rPr>
                        <a:t> </a:t>
                      </a:r>
                      <a:r>
                        <a:rPr lang="ru" sz="1050" dirty="0">
                          <a:solidFill>
                            <a:schemeClr val="tx1"/>
                          </a:solidFill>
                          <a:latin typeface="Oswald"/>
                          <a:ea typeface="Oswald"/>
                          <a:cs typeface="Oswald"/>
                          <a:sym typeface="Oswald"/>
                        </a:rPr>
                        <a:t>Украины, Донецкой Народной Республики и Луганской Народной Республики, </a:t>
                      </a:r>
                      <a:r>
                        <a:rPr lang="ru-RU" sz="1050" dirty="0">
                          <a:solidFill>
                            <a:schemeClr val="tx1"/>
                          </a:solidFill>
                          <a:latin typeface="Oswald"/>
                          <a:ea typeface="Oswald"/>
                          <a:cs typeface="Oswald"/>
                          <a:sym typeface="Oswald"/>
                        </a:rPr>
                        <a:t>Запорожской области и Херсонской </a:t>
                      </a:r>
                      <a:r>
                        <a:rPr lang="ru-RU" sz="1050" dirty="0" smtClean="0">
                          <a:solidFill>
                            <a:schemeClr val="tx1"/>
                          </a:solidFill>
                          <a:latin typeface="Oswald"/>
                          <a:ea typeface="Oswald"/>
                          <a:cs typeface="Oswald"/>
                          <a:sym typeface="Oswald"/>
                        </a:rPr>
                        <a:t>области</a:t>
                      </a:r>
                      <a:endParaRPr sz="1050" b="1"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1050" dirty="0">
                          <a:solidFill>
                            <a:schemeClr val="tx1"/>
                          </a:solidFill>
                          <a:latin typeface="Oswald"/>
                          <a:ea typeface="Oswald"/>
                          <a:cs typeface="Oswald"/>
                          <a:sym typeface="Oswald"/>
                        </a:rPr>
                        <a:t>Подача заявления руководителю образовательной организации</a:t>
                      </a: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1050" dirty="0">
                          <a:solidFill>
                            <a:schemeClr val="tx1"/>
                          </a:solidFill>
                          <a:latin typeface="Oswald"/>
                          <a:ea typeface="Oswald"/>
                          <a:cs typeface="Oswald"/>
                          <a:sym typeface="Oswald"/>
                        </a:rPr>
                        <a:t>Документ, подтверждающий статус гражданина </a:t>
                      </a:r>
                      <a:r>
                        <a:rPr lang="ru-RU" sz="1050" baseline="0" dirty="0">
                          <a:solidFill>
                            <a:schemeClr val="tx1"/>
                          </a:solidFill>
                          <a:latin typeface="Oswald"/>
                          <a:ea typeface="Oswald"/>
                          <a:cs typeface="Oswald"/>
                          <a:sym typeface="Oswald"/>
                        </a:rPr>
                        <a:t>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a:t>
                      </a:r>
                      <a:r>
                        <a:rPr lang="ru-RU" sz="1050" kern="1200" dirty="0">
                          <a:solidFill>
                            <a:schemeClr val="tx1"/>
                          </a:solidFill>
                          <a:latin typeface="Oswald"/>
                          <a:ea typeface="Oswald"/>
                          <a:cs typeface="Oswald"/>
                          <a:sym typeface="Oswald"/>
                        </a:rPr>
                        <a:t>Граждане</a:t>
                      </a:r>
                      <a:r>
                        <a:rPr lang="ru-RU" sz="1050" kern="1200" baseline="0" dirty="0">
                          <a:solidFill>
                            <a:schemeClr val="tx1"/>
                          </a:solidFill>
                          <a:latin typeface="Oswald"/>
                          <a:ea typeface="Oswald"/>
                          <a:cs typeface="Oswald"/>
                          <a:sym typeface="Oswald"/>
                        </a:rPr>
                        <a:t> или  р</a:t>
                      </a:r>
                      <a:r>
                        <a:rPr lang="ru-RU" sz="1050" kern="1200" dirty="0">
                          <a:solidFill>
                            <a:schemeClr val="tx1"/>
                          </a:solidFill>
                          <a:latin typeface="Oswald"/>
                          <a:ea typeface="Oswald"/>
                          <a:cs typeface="Oswald"/>
                          <a:sym typeface="Oswald"/>
                        </a:rPr>
                        <a:t>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p>
                    <a:p>
                      <a:pPr marL="179999" lvl="0" indent="-149225" algn="l" defTabSz="342900" rtl="0" eaLnBrk="1" latinLnBrk="0" hangingPunct="1">
                        <a:spcBef>
                          <a:spcPts val="0"/>
                        </a:spcBef>
                        <a:spcAft>
                          <a:spcPts val="0"/>
                        </a:spcAft>
                        <a:buSzPts val="1000"/>
                        <a:buFont typeface="Oswald"/>
                        <a:buChar char="●"/>
                      </a:pPr>
                      <a:r>
                        <a:rPr lang="ru-RU" sz="1050" kern="1200" dirty="0">
                          <a:solidFill>
                            <a:schemeClr val="tx1"/>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a:t>
                      </a:r>
                      <a:r>
                        <a:rPr lang="ru-RU" sz="1050" kern="1200" dirty="0" smtClean="0">
                          <a:solidFill>
                            <a:schemeClr val="tx1"/>
                          </a:solidFill>
                          <a:latin typeface="Oswald"/>
                          <a:ea typeface="Oswald"/>
                          <a:cs typeface="Oswald"/>
                          <a:sym typeface="Oswald"/>
                        </a:rPr>
                        <a:t>«Единый </a:t>
                      </a:r>
                      <a:r>
                        <a:rPr lang="ru-RU" sz="1050" kern="1200" dirty="0">
                          <a:solidFill>
                            <a:schemeClr val="tx1"/>
                          </a:solidFill>
                          <a:latin typeface="Oswald"/>
                          <a:ea typeface="Oswald"/>
                          <a:cs typeface="Oswald"/>
                          <a:sym typeface="Oswald"/>
                        </a:rPr>
                        <a:t>портал государственных и  муниципальных услуг(функций</a:t>
                      </a:r>
                      <a:r>
                        <a:rPr lang="ru-RU" sz="1050" kern="1200" dirty="0" smtClean="0">
                          <a:solidFill>
                            <a:schemeClr val="tx1"/>
                          </a:solidFill>
                          <a:latin typeface="Oswald"/>
                          <a:ea typeface="Oswald"/>
                          <a:cs typeface="Oswald"/>
                          <a:sym typeface="Oswald"/>
                        </a:rPr>
                        <a:t>)» </a:t>
                      </a:r>
                      <a:r>
                        <a:rPr lang="ru-RU" sz="1050" kern="1200" dirty="0">
                          <a:solidFill>
                            <a:schemeClr val="tx1"/>
                          </a:solidFill>
                          <a:latin typeface="Oswald"/>
                          <a:ea typeface="Oswald"/>
                          <a:cs typeface="Oswald"/>
                          <a:sym typeface="Oswald"/>
                        </a:rPr>
                        <a:t>(портал </a:t>
                      </a:r>
                      <a:r>
                        <a:rPr lang="ru-RU" sz="1050" kern="1200" dirty="0" smtClean="0">
                          <a:solidFill>
                            <a:schemeClr val="tx1"/>
                          </a:solidFill>
                          <a:latin typeface="Oswald"/>
                          <a:ea typeface="Oswald"/>
                          <a:cs typeface="Oswald"/>
                          <a:sym typeface="Oswald"/>
                        </a:rPr>
                        <a:t>«</a:t>
                      </a:r>
                      <a:r>
                        <a:rPr lang="ru-RU" sz="1050" kern="1200" dirty="0" err="1" smtClean="0">
                          <a:solidFill>
                            <a:schemeClr val="tx1"/>
                          </a:solidFill>
                          <a:latin typeface="Oswald"/>
                          <a:ea typeface="Oswald"/>
                          <a:cs typeface="Oswald"/>
                          <a:sym typeface="Oswald"/>
                        </a:rPr>
                        <a:t>Госуслуги</a:t>
                      </a:r>
                      <a:r>
                        <a:rPr lang="ru-RU" sz="1050" kern="1200" dirty="0" smtClean="0">
                          <a:solidFill>
                            <a:schemeClr val="tx1"/>
                          </a:solidFill>
                          <a:latin typeface="Oswald"/>
                          <a:ea typeface="Oswald"/>
                          <a:cs typeface="Oswald"/>
                          <a:sym typeface="Oswald"/>
                        </a:rPr>
                        <a:t>»), </a:t>
                      </a:r>
                      <a:r>
                        <a:rPr lang="ru-RU" sz="1050" kern="1200" dirty="0">
                          <a:solidFill>
                            <a:schemeClr val="tx1"/>
                          </a:solidFill>
                          <a:latin typeface="Oswald"/>
                          <a:ea typeface="Oswald"/>
                          <a:cs typeface="Oswald"/>
                          <a:sym typeface="Oswald"/>
                        </a:rPr>
                        <a:t>об установлении семье гражданина (ребенку гражданина) МСЗ в связи с его мобилизацией (письмо Министерства от 19.12.2022 № 02-01-82/16646 </a:t>
                      </a:r>
                      <a:r>
                        <a:rPr lang="ru-RU" sz="1050" kern="1200" dirty="0" smtClean="0">
                          <a:solidFill>
                            <a:schemeClr val="tx1"/>
                          </a:solidFill>
                          <a:latin typeface="Oswald"/>
                          <a:ea typeface="Oswald"/>
                          <a:cs typeface="Oswald"/>
                          <a:sym typeface="Oswald"/>
                        </a:rPr>
                        <a:t>«О </a:t>
                      </a:r>
                      <a:r>
                        <a:rPr lang="ru-RU" sz="1050" kern="1200" dirty="0">
                          <a:solidFill>
                            <a:schemeClr val="tx1"/>
                          </a:solidFill>
                          <a:latin typeface="Oswald"/>
                          <a:ea typeface="Oswald"/>
                          <a:cs typeface="Oswald"/>
                          <a:sym typeface="Oswald"/>
                        </a:rPr>
                        <a:t>документах </a:t>
                      </a:r>
                      <a:r>
                        <a:rPr lang="ru-RU" sz="1050" kern="1200" dirty="0" smtClean="0">
                          <a:solidFill>
                            <a:schemeClr val="tx1"/>
                          </a:solidFill>
                          <a:latin typeface="Oswald"/>
                          <a:ea typeface="Oswald"/>
                          <a:cs typeface="Oswald"/>
                          <a:sym typeface="Oswald"/>
                        </a:rPr>
                        <a:t>– основаниях </a:t>
                      </a:r>
                      <a:r>
                        <a:rPr lang="ru-RU" sz="1050" kern="1200" dirty="0">
                          <a:solidFill>
                            <a:schemeClr val="tx1"/>
                          </a:solidFill>
                          <a:latin typeface="Oswald"/>
                          <a:ea typeface="Oswald"/>
                          <a:cs typeface="Oswald"/>
                          <a:sym typeface="Oswald"/>
                        </a:rPr>
                        <a:t>предоставления МСЗ в сфере </a:t>
                      </a:r>
                      <a:r>
                        <a:rPr lang="ru-RU" sz="1050" kern="1200" dirty="0" smtClean="0">
                          <a:solidFill>
                            <a:schemeClr val="tx1"/>
                          </a:solidFill>
                          <a:latin typeface="Oswald"/>
                          <a:ea typeface="Oswald"/>
                          <a:cs typeface="Oswald"/>
                          <a:sym typeface="Oswald"/>
                        </a:rPr>
                        <a:t>образования»)</a:t>
                      </a:r>
                      <a:endParaRPr lang="ru-RU" sz="1050" kern="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6"/>
                  </a:ext>
                </a:extLst>
              </a:tr>
            </a:tbl>
          </a:graphicData>
        </a:graphic>
      </p:graphicFrame>
      <p:sp>
        <p:nvSpPr>
          <p:cNvPr id="233" name="Google Shape;233;p34"/>
          <p:cNvSpPr txBox="1">
            <a:spLocks noGrp="1"/>
          </p:cNvSpPr>
          <p:nvPr>
            <p:ph type="ctrTitle"/>
          </p:nvPr>
        </p:nvSpPr>
        <p:spPr>
          <a:xfrm>
            <a:off x="2674050" y="198783"/>
            <a:ext cx="5930398" cy="682487"/>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pPr>
            <a:r>
              <a:rPr lang="ru" sz="1000" dirty="0">
                <a:solidFill>
                  <a:srgbClr val="000000"/>
                </a:solidFill>
                <a:latin typeface="Oswald"/>
                <a:ea typeface="Oswald"/>
                <a:cs typeface="Oswald"/>
                <a:sym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a:t>
            </a:r>
            <a:r>
              <a:rPr lang="ru" sz="1000" dirty="0" smtClean="0">
                <a:solidFill>
                  <a:srgbClr val="000000"/>
                </a:solidFill>
                <a:latin typeface="Oswald"/>
                <a:ea typeface="Oswald"/>
                <a:cs typeface="Oswald"/>
                <a:sym typeface="Oswald"/>
              </a:rPr>
              <a:t>СЛУЖАЩИХ</a:t>
            </a:r>
            <a:endParaRPr sz="1000" dirty="0">
              <a:solidFill>
                <a:srgbClr val="FF0000"/>
              </a:solidFill>
              <a:latin typeface="Oswald"/>
              <a:ea typeface="Oswald"/>
              <a:cs typeface="Oswald"/>
              <a:sym typeface="Oswald"/>
            </a:endParaRPr>
          </a:p>
        </p:txBody>
      </p:sp>
      <p:sp>
        <p:nvSpPr>
          <p:cNvPr id="234" name="Google Shape;234;p34"/>
          <p:cNvSpPr txBox="1"/>
          <p:nvPr/>
        </p:nvSpPr>
        <p:spPr>
          <a:xfrm>
            <a:off x="747150" y="198783"/>
            <a:ext cx="1926900" cy="682487"/>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extLst>
      <p:ext uri="{BB962C8B-B14F-4D97-AF65-F5344CB8AC3E}">
        <p14:creationId xmlns:p14="http://schemas.microsoft.com/office/powerpoint/2010/main" val="20263469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33"/>
          <p:cNvSpPr/>
          <p:nvPr/>
        </p:nvSpPr>
        <p:spPr>
          <a:xfrm>
            <a:off x="367748" y="1059582"/>
            <a:ext cx="8053500" cy="37959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sz="1300" b="1" dirty="0" smtClean="0">
                <a:solidFill>
                  <a:schemeClr val="tx1"/>
                </a:solidFill>
                <a:latin typeface="Oswald" panose="00000500000000000000" pitchFamily="2" charset="-52"/>
                <a:ea typeface="Oswald"/>
                <a:cs typeface="Oswald"/>
                <a:sym typeface="Oswald"/>
              </a:rPr>
              <a:t>Нормативные основания</a:t>
            </a:r>
          </a:p>
          <a:p>
            <a:pPr marL="460800" lvl="0" indent="-293900" algn="just">
              <a:buClr>
                <a:schemeClr val="dk2"/>
              </a:buClr>
              <a:buSzPts val="1000"/>
              <a:buFont typeface="Oswald"/>
              <a:buChar char="●"/>
            </a:pPr>
            <a:r>
              <a:rPr lang="ru-RU" sz="1300" dirty="0" smtClean="0">
                <a:solidFill>
                  <a:schemeClr val="tx1"/>
                </a:solidFill>
                <a:latin typeface="Oswald" panose="00000500000000000000" pitchFamily="2" charset="-52"/>
                <a:ea typeface="Oswald"/>
                <a:cs typeface="Oswald"/>
              </a:rPr>
              <a:t>Федеральный </a:t>
            </a:r>
            <a:r>
              <a:rPr lang="ru-RU" sz="1300" dirty="0">
                <a:solidFill>
                  <a:schemeClr val="tx1"/>
                </a:solidFill>
                <a:latin typeface="Oswald" panose="00000500000000000000" pitchFamily="2" charset="-52"/>
                <a:ea typeface="Oswald"/>
                <a:cs typeface="Oswald"/>
              </a:rPr>
              <a:t>закон от 21 декабря 1996 года № 159-ФЗ «О дополнительных гарантиях по социальной поддержке детей-сирот и детей, оставшихся без попечения родителей</a:t>
            </a:r>
            <a:r>
              <a:rPr lang="ru-RU" sz="1300" dirty="0" smtClean="0">
                <a:solidFill>
                  <a:schemeClr val="tx1"/>
                </a:solidFill>
                <a:latin typeface="Oswald" panose="00000500000000000000" pitchFamily="2" charset="-52"/>
                <a:ea typeface="Oswald"/>
                <a:cs typeface="Oswald"/>
              </a:rPr>
              <a:t>»</a:t>
            </a:r>
            <a:endParaRPr lang="ru-RU" sz="1300" dirty="0">
              <a:solidFill>
                <a:schemeClr val="tx1"/>
              </a:solidFill>
              <a:latin typeface="Oswald" panose="00000500000000000000" pitchFamily="2" charset="-52"/>
              <a:ea typeface="Oswald"/>
              <a:cs typeface="Oswald"/>
            </a:endParaRPr>
          </a:p>
          <a:p>
            <a:pPr marL="460800" lvl="0" indent="-293900" algn="just">
              <a:buClr>
                <a:schemeClr val="dk2"/>
              </a:buClr>
              <a:buSzPts val="1000"/>
              <a:buFont typeface="Oswald"/>
              <a:buChar char="●"/>
            </a:pPr>
            <a:r>
              <a:rPr lang="ru-RU" sz="1300" dirty="0">
                <a:solidFill>
                  <a:schemeClr val="tx1"/>
                </a:solidFill>
                <a:latin typeface="Oswald" panose="00000500000000000000" pitchFamily="2" charset="-52"/>
                <a:ea typeface="Oswald"/>
                <a:cs typeface="Oswald"/>
              </a:rPr>
              <a:t>Федеральный закон от 29 декабря 2012 года № 273-ФЗ «Об образовании в Российской Федерации</a:t>
            </a:r>
            <a:r>
              <a:rPr lang="ru-RU" sz="1300" dirty="0" smtClean="0">
                <a:solidFill>
                  <a:schemeClr val="tx1"/>
                </a:solidFill>
                <a:latin typeface="Oswald" panose="00000500000000000000" pitchFamily="2" charset="-52"/>
                <a:ea typeface="Oswald"/>
                <a:cs typeface="Oswald"/>
              </a:rPr>
              <a:t>»</a:t>
            </a:r>
            <a:endParaRPr lang="ru-RU" sz="1300" dirty="0">
              <a:solidFill>
                <a:schemeClr val="tx1"/>
              </a:solidFill>
              <a:latin typeface="Oswald" panose="00000500000000000000" pitchFamily="2" charset="-52"/>
              <a:ea typeface="Oswald"/>
              <a:cs typeface="Oswald"/>
            </a:endParaRPr>
          </a:p>
          <a:p>
            <a:pPr marL="460800" lvl="0" indent="-293900" algn="just">
              <a:buClr>
                <a:schemeClr val="dk2"/>
              </a:buClr>
              <a:buSzPts val="1000"/>
              <a:buFont typeface="Oswald"/>
              <a:buChar char="●"/>
            </a:pPr>
            <a:r>
              <a:rPr lang="ru-RU" sz="1300" dirty="0">
                <a:solidFill>
                  <a:schemeClr val="tx1"/>
                </a:solidFill>
                <a:latin typeface="Oswald" panose="00000500000000000000" pitchFamily="2" charset="-52"/>
                <a:ea typeface="Oswald"/>
                <a:cs typeface="Oswald"/>
              </a:rPr>
              <a:t>Закон Свердловской области от 15 июля 2013 года № 78-ОЗ «Об образовании в Свердловской области</a:t>
            </a:r>
            <a:r>
              <a:rPr lang="ru-RU" sz="1300" dirty="0" smtClean="0">
                <a:solidFill>
                  <a:schemeClr val="tx1"/>
                </a:solidFill>
                <a:latin typeface="Oswald" panose="00000500000000000000" pitchFamily="2" charset="-52"/>
                <a:ea typeface="Oswald"/>
                <a:cs typeface="Oswald"/>
              </a:rPr>
              <a:t>»</a:t>
            </a:r>
            <a:endParaRPr lang="ru-RU" sz="1300" dirty="0">
              <a:solidFill>
                <a:schemeClr val="tx1"/>
              </a:solidFill>
              <a:latin typeface="Oswald" panose="00000500000000000000" pitchFamily="2" charset="-52"/>
              <a:ea typeface="Oswald"/>
              <a:cs typeface="Oswald"/>
            </a:endParaRPr>
          </a:p>
          <a:p>
            <a:pPr marL="460800" marR="0" lvl="0" indent="-293900" algn="just" rtl="0">
              <a:spcBef>
                <a:spcPts val="0"/>
              </a:spcBef>
              <a:spcAft>
                <a:spcPts val="0"/>
              </a:spcAft>
              <a:buClr>
                <a:schemeClr val="dk2"/>
              </a:buClr>
              <a:buSzPts val="1000"/>
              <a:buFont typeface="Oswald"/>
              <a:buChar char="●"/>
            </a:pPr>
            <a:r>
              <a:rPr lang="ru" sz="1300" dirty="0" smtClean="0">
                <a:solidFill>
                  <a:schemeClr val="tx1"/>
                </a:solidFill>
                <a:latin typeface="Oswald" panose="00000500000000000000" pitchFamily="2" charset="-52"/>
                <a:ea typeface="Oswald"/>
                <a:cs typeface="Oswald"/>
                <a:sym typeface="Oswald"/>
              </a:rPr>
              <a:t>Постановление 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p>
          <a:p>
            <a:pPr marL="460800" marR="0" lvl="0" indent="-293900" algn="just" rtl="0">
              <a:spcBef>
                <a:spcPts val="0"/>
              </a:spcBef>
              <a:spcAft>
                <a:spcPts val="0"/>
              </a:spcAft>
              <a:buClr>
                <a:schemeClr val="dk2"/>
              </a:buClr>
              <a:buSzPts val="1000"/>
              <a:buFont typeface="Oswald"/>
              <a:buChar char="●"/>
            </a:pPr>
            <a:endParaRPr lang="ru" sz="1300" dirty="0" smtClean="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300" b="1" dirty="0" smtClean="0">
                <a:solidFill>
                  <a:schemeClr val="tx1"/>
                </a:solidFill>
                <a:latin typeface="Oswald" panose="00000500000000000000" pitchFamily="2" charset="-52"/>
                <a:ea typeface="Oswald"/>
                <a:cs typeface="Oswald"/>
                <a:sym typeface="Oswald"/>
              </a:rPr>
              <a:t>Форма </a:t>
            </a:r>
            <a:r>
              <a:rPr lang="ru" sz="1300" b="1" dirty="0">
                <a:solidFill>
                  <a:schemeClr val="tx1"/>
                </a:solidFill>
                <a:latin typeface="Oswald" panose="00000500000000000000" pitchFamily="2" charset="-52"/>
                <a:ea typeface="Oswald"/>
                <a:cs typeface="Oswald"/>
                <a:sym typeface="Oswald"/>
              </a:rPr>
              <a:t>предоставления </a:t>
            </a:r>
            <a:r>
              <a:rPr lang="ru" sz="1300" b="1" dirty="0" smtClean="0">
                <a:solidFill>
                  <a:schemeClr val="tx1"/>
                </a:solidFill>
                <a:latin typeface="Oswald" panose="00000500000000000000" pitchFamily="2" charset="-52"/>
                <a:ea typeface="Oswald"/>
                <a:cs typeface="Oswald"/>
                <a:sym typeface="Oswald"/>
              </a:rPr>
              <a:t>– денежная</a:t>
            </a:r>
          </a:p>
          <a:p>
            <a:pPr marL="0" lvl="0" indent="0" algn="ctr" rtl="0">
              <a:spcBef>
                <a:spcPts val="0"/>
              </a:spcBef>
              <a:spcAft>
                <a:spcPts val="0"/>
              </a:spcAft>
              <a:buNone/>
            </a:pPr>
            <a:r>
              <a:rPr lang="ru" sz="1000" b="1" dirty="0" smtClean="0">
                <a:solidFill>
                  <a:schemeClr val="tx1"/>
                </a:solidFill>
                <a:latin typeface="Oswald" panose="00000500000000000000" pitchFamily="2" charset="-52"/>
                <a:ea typeface="Oswald"/>
                <a:cs typeface="Oswald"/>
                <a:sym typeface="Oswald"/>
              </a:rPr>
              <a:t>Обучающиеся</a:t>
            </a:r>
            <a:r>
              <a:rPr lang="ru" sz="1000" b="1" dirty="0">
                <a:solidFill>
                  <a:schemeClr val="tx1"/>
                </a:solidFill>
                <a:latin typeface="Oswald" panose="00000500000000000000" pitchFamily="2" charset="-52"/>
                <a:ea typeface="Oswald"/>
                <a:cs typeface="Oswald"/>
                <a:sym typeface="Oswald"/>
              </a:rPr>
              <a:t>, находящиеся на полном государственном обеспечении</a:t>
            </a:r>
            <a:r>
              <a:rPr lang="ru" sz="1000" b="1" dirty="0" smtClean="0">
                <a:solidFill>
                  <a:schemeClr val="tx1"/>
                </a:solidFill>
                <a:latin typeface="Oswald" panose="00000500000000000000" pitchFamily="2" charset="-52"/>
                <a:ea typeface="Oswald"/>
                <a:cs typeface="Oswald"/>
                <a:sym typeface="Oswald"/>
              </a:rPr>
              <a:t>:</a:t>
            </a:r>
            <a:endParaRPr sz="1000" b="1" dirty="0">
              <a:solidFill>
                <a:schemeClr val="tx1"/>
              </a:solidFill>
              <a:latin typeface="Oswald" panose="00000500000000000000" pitchFamily="2" charset="-52"/>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300" dirty="0">
                <a:solidFill>
                  <a:schemeClr val="tx1"/>
                </a:solidFill>
                <a:latin typeface="Oswald" panose="00000500000000000000" pitchFamily="2" charset="-52"/>
                <a:ea typeface="Oswald"/>
                <a:cs typeface="Oswald"/>
                <a:sym typeface="Oswald"/>
              </a:rPr>
              <a:t>Размер компенсации: </a:t>
            </a:r>
            <a:r>
              <a:rPr lang="ru" sz="1300" dirty="0" smtClean="0">
                <a:solidFill>
                  <a:schemeClr val="tx1"/>
                </a:solidFill>
                <a:latin typeface="Oswald" panose="00000500000000000000" pitchFamily="2" charset="-52"/>
                <a:ea typeface="Oswald"/>
                <a:cs typeface="Oswald"/>
                <a:sym typeface="Oswald"/>
              </a:rPr>
              <a:t>273,5 </a:t>
            </a:r>
            <a:r>
              <a:rPr lang="ru" sz="1300" dirty="0">
                <a:solidFill>
                  <a:schemeClr val="tx1"/>
                </a:solidFill>
                <a:latin typeface="Oswald" panose="00000500000000000000" pitchFamily="2" charset="-52"/>
                <a:ea typeface="Oswald"/>
                <a:cs typeface="Oswald"/>
                <a:sym typeface="Oswald"/>
              </a:rPr>
              <a:t>руб. (в учебные дни, по состоянию на </a:t>
            </a:r>
            <a:r>
              <a:rPr lang="ru" sz="1300" dirty="0" smtClean="0">
                <a:solidFill>
                  <a:schemeClr val="tx1"/>
                </a:solidFill>
                <a:latin typeface="Oswald" panose="00000500000000000000" pitchFamily="2" charset="-52"/>
                <a:ea typeface="Oswald"/>
                <a:cs typeface="Oswald"/>
                <a:sym typeface="Oswald"/>
              </a:rPr>
              <a:t>01.09.2025)</a:t>
            </a:r>
            <a:endParaRPr sz="1300" dirty="0">
              <a:solidFill>
                <a:schemeClr val="tx1"/>
              </a:solidFill>
              <a:latin typeface="Oswald" panose="00000500000000000000" pitchFamily="2" charset="-52"/>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300" dirty="0">
                <a:solidFill>
                  <a:schemeClr val="tx1"/>
                </a:solidFill>
                <a:latin typeface="Oswald" panose="00000500000000000000" pitchFamily="2" charset="-52"/>
                <a:ea typeface="Oswald"/>
                <a:cs typeface="Oswald"/>
                <a:sym typeface="Oswald"/>
              </a:rPr>
              <a:t>Размер компенсации: </a:t>
            </a:r>
            <a:r>
              <a:rPr lang="ru" sz="1300" dirty="0" smtClean="0">
                <a:solidFill>
                  <a:schemeClr val="tx1"/>
                </a:solidFill>
                <a:latin typeface="Oswald" panose="00000500000000000000" pitchFamily="2" charset="-52"/>
                <a:ea typeface="Oswald"/>
                <a:cs typeface="Oswald"/>
                <a:sym typeface="Oswald"/>
              </a:rPr>
              <a:t>300,9 </a:t>
            </a:r>
            <a:r>
              <a:rPr lang="ru" sz="1300" dirty="0">
                <a:solidFill>
                  <a:schemeClr val="tx1"/>
                </a:solidFill>
                <a:latin typeface="Oswald" panose="00000500000000000000" pitchFamily="2" charset="-52"/>
                <a:ea typeface="Oswald"/>
                <a:cs typeface="Oswald"/>
                <a:sym typeface="Oswald"/>
              </a:rPr>
              <a:t>руб. (в выходные, праздничные, каникулярные дни, по состоянию на </a:t>
            </a:r>
            <a:r>
              <a:rPr lang="ru" sz="1300" dirty="0" smtClean="0">
                <a:solidFill>
                  <a:schemeClr val="tx1"/>
                </a:solidFill>
                <a:latin typeface="Oswald" panose="00000500000000000000" pitchFamily="2" charset="-52"/>
                <a:ea typeface="Oswald"/>
                <a:cs typeface="Oswald"/>
                <a:sym typeface="Oswald"/>
              </a:rPr>
              <a:t>01.09.2025)</a:t>
            </a:r>
            <a:endParaRPr sz="1300" dirty="0">
              <a:solidFill>
                <a:schemeClr val="tx1"/>
              </a:solidFill>
              <a:latin typeface="Oswald" panose="00000500000000000000" pitchFamily="2" charset="-52"/>
              <a:ea typeface="Oswald"/>
              <a:cs typeface="Oswald"/>
              <a:sym typeface="Oswald"/>
            </a:endParaRPr>
          </a:p>
          <a:p>
            <a:pPr marL="457200" marR="0" lvl="0" indent="0" algn="ctr" rtl="0">
              <a:spcBef>
                <a:spcPts val="0"/>
              </a:spcBef>
              <a:spcAft>
                <a:spcPts val="0"/>
              </a:spcAft>
              <a:buNone/>
            </a:pPr>
            <a:endParaRPr sz="1300"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300" b="1" dirty="0">
                <a:solidFill>
                  <a:schemeClr val="tx1"/>
                </a:solidFill>
                <a:highlight>
                  <a:schemeClr val="lt2"/>
                </a:highlight>
                <a:latin typeface="Oswald" panose="00000500000000000000" pitchFamily="2" charset="-52"/>
                <a:ea typeface="Oswald"/>
                <a:cs typeface="Oswald"/>
                <a:sym typeface="Oswald"/>
              </a:rPr>
              <a:t>Периодичность </a:t>
            </a:r>
            <a:r>
              <a:rPr lang="ru" sz="1300" b="1" dirty="0" smtClean="0">
                <a:solidFill>
                  <a:schemeClr val="tx1"/>
                </a:solidFill>
                <a:highlight>
                  <a:schemeClr val="lt2"/>
                </a:highlight>
                <a:latin typeface="Oswald" panose="00000500000000000000" pitchFamily="2" charset="-52"/>
                <a:ea typeface="Oswald"/>
                <a:cs typeface="Oswald"/>
                <a:sym typeface="Oswald"/>
              </a:rPr>
              <a:t>выплаты</a:t>
            </a:r>
          </a:p>
          <a:p>
            <a:pPr marL="457200" lvl="0" indent="-292100" algn="l" rtl="0">
              <a:spcBef>
                <a:spcPts val="0"/>
              </a:spcBef>
              <a:spcAft>
                <a:spcPts val="0"/>
              </a:spcAft>
              <a:buClr>
                <a:schemeClr val="dk2"/>
              </a:buClr>
              <a:buSzPts val="1000"/>
              <a:buFont typeface="Oswald"/>
              <a:buChar char="●"/>
            </a:pPr>
            <a:r>
              <a:rPr lang="ru" sz="1300" dirty="0" smtClean="0">
                <a:solidFill>
                  <a:schemeClr val="tx1"/>
                </a:solidFill>
                <a:latin typeface="Oswald" panose="00000500000000000000" pitchFamily="2" charset="-52"/>
                <a:ea typeface="Oswald"/>
                <a:cs typeface="Oswald"/>
                <a:sym typeface="Oswald"/>
              </a:rPr>
              <a:t>Ежемесячно</a:t>
            </a:r>
            <a:endParaRPr sz="1300" b="1" dirty="0">
              <a:solidFill>
                <a:schemeClr val="tx1"/>
              </a:solidFill>
              <a:highlight>
                <a:srgbClr val="FF0000"/>
              </a:highlight>
              <a:latin typeface="Oswald" panose="00000500000000000000" pitchFamily="2" charset="-52"/>
              <a:ea typeface="Oswald"/>
              <a:cs typeface="Oswald"/>
              <a:sym typeface="Oswald"/>
            </a:endParaRPr>
          </a:p>
        </p:txBody>
      </p:sp>
      <p:sp>
        <p:nvSpPr>
          <p:cNvPr id="227" name="Google Shape;227;p33"/>
          <p:cNvSpPr txBox="1"/>
          <p:nvPr/>
        </p:nvSpPr>
        <p:spPr>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0583</a:t>
            </a:r>
            <a:endParaRPr sz="1500" b="1" dirty="0">
              <a:latin typeface="Oswald" panose="00000500000000000000" pitchFamily="2" charset="-52"/>
              <a:ea typeface="Oswald"/>
              <a:cs typeface="Oswald"/>
              <a:sym typeface="Oswald"/>
            </a:endParaRPr>
          </a:p>
        </p:txBody>
      </p:sp>
      <p:sp>
        <p:nvSpPr>
          <p:cNvPr id="6" name="Google Shape;249;p36"/>
          <p:cNvSpPr txBox="1">
            <a:spLocks/>
          </p:cNvSpPr>
          <p:nvPr/>
        </p:nvSpPr>
        <p:spPr>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100" cap="all" dirty="0">
                <a:solidFill>
                  <a:srgbClr val="000000"/>
                </a:solidFill>
                <a:latin typeface="Oswald" panose="00000500000000000000" pitchFamily="2" charset="-52"/>
                <a:ea typeface="Oswald"/>
                <a:cs typeface="Oswald"/>
                <a:sym typeface="Oswald"/>
              </a:rPr>
              <a:t>Денежная компенсация на обеспечение бесплатным питанием обучающихся за счет средств областного бюджета или местных бюджетов по образовательным программам основного общего, среднего общего образования</a:t>
            </a:r>
          </a:p>
        </p:txBody>
      </p:sp>
    </p:spTree>
    <p:extLst>
      <p:ext uri="{BB962C8B-B14F-4D97-AF65-F5344CB8AC3E}">
        <p14:creationId xmlns:p14="http://schemas.microsoft.com/office/powerpoint/2010/main" val="4340583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graphicFrame>
        <p:nvGraphicFramePr>
          <p:cNvPr id="218" name="Google Shape;218;p32"/>
          <p:cNvGraphicFramePr/>
          <p:nvPr>
            <p:extLst>
              <p:ext uri="{D42A27DB-BD31-4B8C-83A1-F6EECF244321}">
                <p14:modId xmlns:p14="http://schemas.microsoft.com/office/powerpoint/2010/main" val="624461160"/>
              </p:ext>
            </p:extLst>
          </p:nvPr>
        </p:nvGraphicFramePr>
        <p:xfrm>
          <a:off x="539552" y="891663"/>
          <a:ext cx="7799442" cy="4057704"/>
        </p:xfrm>
        <a:graphic>
          <a:graphicData uri="http://schemas.openxmlformats.org/drawingml/2006/table">
            <a:tbl>
              <a:tblPr>
                <a:noFill/>
                <a:tableStyleId>{BF4A3D39-4975-46BA-BE83-8B02B6239DEE}</a:tableStyleId>
              </a:tblPr>
              <a:tblGrid>
                <a:gridCol w="3960440">
                  <a:extLst>
                    <a:ext uri="{9D8B030D-6E8A-4147-A177-3AD203B41FA5}">
                      <a16:colId xmlns:a16="http://schemas.microsoft.com/office/drawing/2014/main" val="20000"/>
                    </a:ext>
                  </a:extLst>
                </a:gridCol>
                <a:gridCol w="3839002">
                  <a:extLst>
                    <a:ext uri="{9D8B030D-6E8A-4147-A177-3AD203B41FA5}">
                      <a16:colId xmlns:a16="http://schemas.microsoft.com/office/drawing/2014/main" val="20001"/>
                    </a:ext>
                  </a:extLst>
                </a:gridCol>
              </a:tblGrid>
              <a:tr h="576904">
                <a:tc>
                  <a:txBody>
                    <a:bodyPr/>
                    <a:lstStyle/>
                    <a:p>
                      <a:pPr marL="0" lvl="0" indent="0" algn="ctr" rtl="0">
                        <a:spcBef>
                          <a:spcPts val="0"/>
                        </a:spcBef>
                        <a:spcAft>
                          <a:spcPts val="0"/>
                        </a:spcAft>
                        <a:buNone/>
                      </a:pPr>
                      <a:r>
                        <a:rPr lang="ru-RU" sz="1400" b="1" dirty="0">
                          <a:latin typeface="Oswald"/>
                          <a:ea typeface="Oswald"/>
                          <a:cs typeface="Oswald"/>
                          <a:sym typeface="Oswald"/>
                        </a:rPr>
                        <a:t>Категория получателей </a:t>
                      </a:r>
                      <a:endParaRPr lang="ru-RU" sz="1400" b="1" dirty="0" smtClean="0">
                        <a:latin typeface="Oswald"/>
                        <a:ea typeface="Oswald"/>
                        <a:cs typeface="Oswald"/>
                        <a:sym typeface="Oswald"/>
                      </a:endParaRPr>
                    </a:p>
                    <a:p>
                      <a:pPr marL="0" lvl="0" indent="0" algn="ctr" rtl="0">
                        <a:spcBef>
                          <a:spcPts val="0"/>
                        </a:spcBef>
                        <a:spcAft>
                          <a:spcPts val="0"/>
                        </a:spcAft>
                        <a:buNone/>
                      </a:pPr>
                      <a:r>
                        <a:rPr lang="ru-RU" sz="1400" b="1" dirty="0" smtClean="0">
                          <a:latin typeface="Oswald"/>
                          <a:ea typeface="Oswald"/>
                          <a:cs typeface="Oswald"/>
                          <a:sym typeface="Oswald"/>
                        </a:rPr>
                        <a:t>(</a:t>
                      </a:r>
                      <a:r>
                        <a:rPr lang="ru-RU" sz="1400" b="1" dirty="0">
                          <a:latin typeface="Oswald"/>
                          <a:ea typeface="Oswald"/>
                          <a:cs typeface="Oswald"/>
                          <a:sym typeface="Oswald"/>
                        </a:rPr>
                        <a:t>в соответствии с НПА Свердловской области)</a:t>
                      </a:r>
                      <a:endParaRPr sz="14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400" b="1" dirty="0">
                          <a:latin typeface="Oswald"/>
                          <a:ea typeface="Oswald"/>
                          <a:cs typeface="Oswald"/>
                          <a:sym typeface="Oswald"/>
                        </a:rPr>
                        <a:t>Порядок получения</a:t>
                      </a:r>
                      <a:endParaRPr sz="14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990387">
                <a:tc>
                  <a:txBody>
                    <a:bodyPr/>
                    <a:lstStyle/>
                    <a:p>
                      <a:pPr marL="179999" lvl="0" indent="-149899" algn="l" defTabSz="342900" rtl="0" eaLnBrk="1" latinLnBrk="0" hangingPunct="1">
                        <a:spcBef>
                          <a:spcPts val="0"/>
                        </a:spcBef>
                        <a:spcAft>
                          <a:spcPts val="0"/>
                        </a:spcAft>
                        <a:buSzPts val="1000"/>
                        <a:buFont typeface="Oswald"/>
                        <a:buChar char="●"/>
                      </a:pPr>
                      <a:r>
                        <a:rPr lang="ru-RU" sz="1400" kern="1200" dirty="0" smtClean="0">
                          <a:solidFill>
                            <a:srgbClr val="000000"/>
                          </a:solidFill>
                          <a:latin typeface="Oswald"/>
                          <a:ea typeface="Oswald"/>
                          <a:cs typeface="Oswald"/>
                          <a:sym typeface="Oswald"/>
                        </a:rPr>
                        <a:t>Лица </a:t>
                      </a:r>
                      <a:r>
                        <a:rPr lang="ru-RU" sz="1400" kern="1200" dirty="0" smtClean="0">
                          <a:solidFill>
                            <a:srgbClr val="000000"/>
                          </a:solidFill>
                          <a:latin typeface="Oswald"/>
                          <a:ea typeface="Oswald"/>
                          <a:cs typeface="Oswald"/>
                        </a:rPr>
                        <a:t>в возрасте до 18 лет</a:t>
                      </a:r>
                      <a:r>
                        <a:rPr lang="ru-RU" sz="1400" kern="1200" dirty="0" smtClean="0">
                          <a:solidFill>
                            <a:srgbClr val="000000"/>
                          </a:solidFill>
                          <a:latin typeface="Oswald"/>
                          <a:ea typeface="Oswald"/>
                          <a:cs typeface="Oswald"/>
                          <a:sym typeface="Oswald"/>
                        </a:rPr>
                        <a:t>, </a:t>
                      </a:r>
                      <a:r>
                        <a:rPr lang="ru-RU" sz="1400" kern="1200" dirty="0" smtClean="0">
                          <a:solidFill>
                            <a:srgbClr val="000000"/>
                          </a:solidFill>
                          <a:latin typeface="Oswald"/>
                          <a:ea typeface="Oswald"/>
                          <a:cs typeface="Oswald"/>
                        </a:rPr>
                        <a:t>потерявшие в период обучения обоих родителей или единственного родителя, обучающиеся за счет средств областного бюджета или бюджетов муниципальных образований, расположенных на территории Свердловской области, по образовательным программам основного общего, среднего общего образования, до завершения ими образования, но не дольше чем до достижения возраста 23 лет</a:t>
                      </a:r>
                      <a:endParaRPr lang="ru-RU" sz="1400" kern="1200" dirty="0">
                        <a:solidFill>
                          <a:srgbClr val="000000"/>
                        </a:solidFill>
                        <a:latin typeface="Oswald"/>
                        <a:ea typeface="Oswald"/>
                        <a:cs typeface="Oswald"/>
                        <a:sym typeface="Oswald"/>
                      </a:endParaRPr>
                    </a:p>
                  </a:txBody>
                  <a:tcPr marL="91425" marR="91425" marT="91425" marB="91425"/>
                </a:tc>
                <a:tc>
                  <a:txBody>
                    <a:bodyPr/>
                    <a:lstStyle/>
                    <a:p>
                      <a:pPr marL="179999" lvl="0" indent="-155575" algn="l" rtl="0">
                        <a:spcBef>
                          <a:spcPts val="0"/>
                        </a:spcBef>
                        <a:spcAft>
                          <a:spcPts val="0"/>
                        </a:spcAft>
                        <a:buSzPts val="1100"/>
                        <a:buFont typeface="Oswald"/>
                        <a:buChar char="●"/>
                      </a:pPr>
                      <a:r>
                        <a:rPr lang="ru-RU" sz="1400" dirty="0">
                          <a:latin typeface="Oswald"/>
                          <a:ea typeface="Oswald"/>
                          <a:cs typeface="Oswald"/>
                          <a:sym typeface="Oswald"/>
                        </a:rPr>
                        <a:t>Подача заявления руководителю образовательной организации</a:t>
                      </a:r>
                    </a:p>
                    <a:p>
                      <a:pPr marL="179999" marR="0" lvl="0" indent="-155575" algn="l" defTabSz="342900" rtl="0" eaLnBrk="1" fontAlgn="auto" latinLnBrk="0" hangingPunct="1">
                        <a:lnSpc>
                          <a:spcPct val="100000"/>
                        </a:lnSpc>
                        <a:spcBef>
                          <a:spcPts val="0"/>
                        </a:spcBef>
                        <a:spcAft>
                          <a:spcPts val="0"/>
                        </a:spcAft>
                        <a:buClrTx/>
                        <a:buSzPts val="1100"/>
                        <a:buFont typeface="Oswald"/>
                        <a:buChar char="●"/>
                        <a:tabLst/>
                        <a:defRPr/>
                      </a:pPr>
                      <a:r>
                        <a:rPr lang="ru-RU" sz="1400" dirty="0">
                          <a:solidFill>
                            <a:schemeClr val="tx1"/>
                          </a:solidFill>
                          <a:latin typeface="Oswald"/>
                          <a:ea typeface="Oswald"/>
                          <a:cs typeface="Oswald"/>
                          <a:sym typeface="Oswald"/>
                        </a:rPr>
                        <a:t>Свидетельство о смерти обоих родителей или единственного </a:t>
                      </a:r>
                      <a:r>
                        <a:rPr lang="ru-RU" sz="1400" dirty="0" smtClean="0">
                          <a:solidFill>
                            <a:schemeClr val="tx1"/>
                          </a:solidFill>
                          <a:latin typeface="Oswald"/>
                          <a:ea typeface="Oswald"/>
                          <a:cs typeface="Oswald"/>
                          <a:sym typeface="Oswald"/>
                        </a:rPr>
                        <a:t>родителя</a:t>
                      </a:r>
                      <a:endParaRPr sz="14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1345044">
                <a:tc>
                  <a:txBody>
                    <a:bodyPr/>
                    <a:lstStyle/>
                    <a:p>
                      <a:pPr marL="179999" marR="0" lvl="0" indent="-156249" algn="l" defTabSz="342900" rtl="0" eaLnBrk="1" fontAlgn="auto" latinLnBrk="0" hangingPunct="1">
                        <a:lnSpc>
                          <a:spcPct val="100000"/>
                        </a:lnSpc>
                        <a:spcBef>
                          <a:spcPts val="0"/>
                        </a:spcBef>
                        <a:spcAft>
                          <a:spcPts val="0"/>
                        </a:spcAft>
                        <a:buClrTx/>
                        <a:buSzPts val="1100"/>
                        <a:buFont typeface="Oswald"/>
                        <a:buChar char="●"/>
                        <a:tabLst/>
                        <a:defRPr/>
                      </a:pPr>
                      <a:r>
                        <a:rPr lang="ru-RU" sz="1400" dirty="0" smtClean="0">
                          <a:latin typeface="Oswald"/>
                          <a:ea typeface="Oswald"/>
                          <a:cs typeface="Oswald"/>
                          <a:sym typeface="Oswald"/>
                        </a:rPr>
                        <a:t>Лица из числа детей-сирот и детей, оставшихся без попечения родителей</a:t>
                      </a:r>
                    </a:p>
                    <a:p>
                      <a:pPr marL="179999" lvl="0" indent="-156249" algn="l" rtl="0">
                        <a:spcBef>
                          <a:spcPts val="0"/>
                        </a:spcBef>
                        <a:spcAft>
                          <a:spcPts val="0"/>
                        </a:spcAft>
                        <a:buSzPts val="1100"/>
                        <a:buFont typeface="Oswald"/>
                        <a:buChar char="●"/>
                      </a:pPr>
                      <a:endParaRPr sz="1400" dirty="0">
                        <a:latin typeface="Oswald"/>
                        <a:ea typeface="Oswald"/>
                        <a:cs typeface="Oswald"/>
                        <a:sym typeface="Oswald"/>
                      </a:endParaRPr>
                    </a:p>
                  </a:txBody>
                  <a:tcPr marL="91425" marR="91425" marT="91425" marB="91425"/>
                </a:tc>
                <a:tc>
                  <a:txBody>
                    <a:bodyPr/>
                    <a:lstStyle/>
                    <a:p>
                      <a:pPr marL="179999" marR="0" lvl="0" indent="-155575" algn="l" defTabSz="342900" rtl="0" eaLnBrk="1" fontAlgn="auto" latinLnBrk="0" hangingPunct="1">
                        <a:lnSpc>
                          <a:spcPct val="100000"/>
                        </a:lnSpc>
                        <a:spcBef>
                          <a:spcPts val="0"/>
                        </a:spcBef>
                        <a:spcAft>
                          <a:spcPts val="0"/>
                        </a:spcAft>
                        <a:buClrTx/>
                        <a:buSzPts val="1100"/>
                        <a:buFont typeface="Oswald"/>
                        <a:buChar char="●"/>
                        <a:tabLst/>
                        <a:defRPr/>
                      </a:pPr>
                      <a:r>
                        <a:rPr lang="ru-RU" sz="1400" dirty="0" smtClean="0">
                          <a:latin typeface="Oswald"/>
                          <a:ea typeface="Oswald"/>
                          <a:cs typeface="Oswald"/>
                          <a:sym typeface="Oswald"/>
                        </a:rPr>
                        <a:t>Подача заявления руководителю образовательной организации</a:t>
                      </a:r>
                    </a:p>
                    <a:p>
                      <a:pPr marL="179999" lvl="0" indent="-155575" algn="l" rtl="0">
                        <a:spcBef>
                          <a:spcPts val="0"/>
                        </a:spcBef>
                        <a:spcAft>
                          <a:spcPts val="0"/>
                        </a:spcAft>
                        <a:buSzPts val="1100"/>
                        <a:buFont typeface="Oswald"/>
                        <a:buChar char="●"/>
                      </a:pPr>
                      <a:r>
                        <a:rPr lang="ru-RU" sz="1400" dirty="0" smtClean="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p>
                  </a:txBody>
                  <a:tcPr marL="91425" marR="91425" marT="91425" marB="91425"/>
                </a:tc>
                <a:extLst>
                  <a:ext uri="{0D108BD9-81ED-4DB2-BD59-A6C34878D82A}">
                    <a16:rowId xmlns:a16="http://schemas.microsoft.com/office/drawing/2014/main" val="2303644925"/>
                  </a:ext>
                </a:extLst>
              </a:tr>
            </a:tbl>
          </a:graphicData>
        </a:graphic>
      </p:graphicFrame>
      <p:sp>
        <p:nvSpPr>
          <p:cNvPr id="6" name="Google Shape;227;p33"/>
          <p:cNvSpPr txBox="1"/>
          <p:nvPr/>
        </p:nvSpPr>
        <p:spPr>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0583</a:t>
            </a:r>
            <a:endParaRPr sz="1500" b="1" dirty="0">
              <a:latin typeface="Oswald" panose="00000500000000000000" pitchFamily="2" charset="-52"/>
              <a:ea typeface="Oswald"/>
              <a:cs typeface="Oswald"/>
              <a:sym typeface="Oswald"/>
            </a:endParaRPr>
          </a:p>
        </p:txBody>
      </p:sp>
      <p:sp>
        <p:nvSpPr>
          <p:cNvPr id="7" name="Google Shape;249;p36"/>
          <p:cNvSpPr txBox="1">
            <a:spLocks/>
          </p:cNvSpPr>
          <p:nvPr/>
        </p:nvSpPr>
        <p:spPr>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100" cap="all" dirty="0">
                <a:solidFill>
                  <a:srgbClr val="000000"/>
                </a:solidFill>
                <a:latin typeface="Oswald" panose="00000500000000000000" pitchFamily="2" charset="-52"/>
                <a:ea typeface="Oswald"/>
                <a:cs typeface="Oswald"/>
                <a:sym typeface="Oswald"/>
              </a:rPr>
              <a:t>Денежная компенсация на обеспечение бесплатным питанием обучающихся за счет средств областного бюджета или местных бюджетов по образовательным программам основного общего, среднего общего образования</a:t>
            </a:r>
          </a:p>
        </p:txBody>
      </p:sp>
    </p:spTree>
    <p:extLst>
      <p:ext uri="{BB962C8B-B14F-4D97-AF65-F5344CB8AC3E}">
        <p14:creationId xmlns:p14="http://schemas.microsoft.com/office/powerpoint/2010/main" val="36741046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37"/>
          <p:cNvSpPr txBox="1">
            <a:spLocks noGrp="1"/>
          </p:cNvSpPr>
          <p:nvPr>
            <p:ph type="ctrTitle"/>
          </p:nvPr>
        </p:nvSpPr>
        <p:spPr>
          <a:xfrm>
            <a:off x="2674050" y="225779"/>
            <a:ext cx="5760000" cy="5080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Oswald" panose="020B0604020202020204" charset="-52"/>
              <a:buNone/>
            </a:pPr>
            <a:r>
              <a:rPr lang="ru-RU" sz="1300" cap="all" dirty="0">
                <a:solidFill>
                  <a:srgbClr val="000000"/>
                </a:solidFill>
                <a:latin typeface="Oswald" panose="020B0604020202020204" charset="-52"/>
                <a:ea typeface="Oswald"/>
                <a:cs typeface="Oswald"/>
                <a:sym typeface="Oswald"/>
              </a:rPr>
              <a:t>Д</a:t>
            </a:r>
            <a:r>
              <a:rPr lang="ru-RU" sz="1300" cap="all" dirty="0" smtClean="0">
                <a:solidFill>
                  <a:srgbClr val="000000"/>
                </a:solidFill>
                <a:latin typeface="Oswald" panose="020B0604020202020204" charset="-52"/>
                <a:ea typeface="Oswald"/>
                <a:cs typeface="Oswald"/>
                <a:sym typeface="Oswald"/>
              </a:rPr>
              <a:t>енежная компенсация на приобретение комплекта одежды, обуви, мягкого инвентаря</a:t>
            </a:r>
            <a:endParaRPr lang="ru-RU" sz="2600" cap="all" dirty="0">
              <a:solidFill>
                <a:srgbClr val="000000"/>
              </a:solidFill>
              <a:latin typeface="Oswald" panose="020B0604020202020204" charset="-52"/>
              <a:ea typeface="Oswald"/>
              <a:cs typeface="Oswald"/>
              <a:sym typeface="Oswald"/>
            </a:endParaRPr>
          </a:p>
        </p:txBody>
      </p:sp>
      <p:sp>
        <p:nvSpPr>
          <p:cNvPr id="255" name="Google Shape;255;p37"/>
          <p:cNvSpPr/>
          <p:nvPr/>
        </p:nvSpPr>
        <p:spPr>
          <a:xfrm>
            <a:off x="380550" y="915566"/>
            <a:ext cx="8053500" cy="4436364"/>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sz="1300" b="1" dirty="0">
                <a:solidFill>
                  <a:schemeClr val="tx1"/>
                </a:solidFill>
                <a:latin typeface="Oswald"/>
                <a:ea typeface="Oswald"/>
                <a:cs typeface="Oswald"/>
                <a:sym typeface="Oswald"/>
              </a:rPr>
              <a:t>Нормативные </a:t>
            </a:r>
            <a:r>
              <a:rPr lang="ru" sz="1300" b="1" dirty="0" smtClean="0">
                <a:solidFill>
                  <a:schemeClr val="tx1"/>
                </a:solidFill>
                <a:latin typeface="Oswald"/>
                <a:ea typeface="Oswald"/>
                <a:cs typeface="Oswald"/>
                <a:sym typeface="Oswald"/>
              </a:rPr>
              <a:t>основания</a:t>
            </a:r>
            <a:endParaRPr sz="1300" b="1" dirty="0" smtClean="0">
              <a:solidFill>
                <a:schemeClr val="tx1"/>
              </a:solidFill>
              <a:ea typeface="Oswald"/>
              <a:cs typeface="Oswald"/>
              <a:sym typeface="Oswald"/>
            </a:endParaRPr>
          </a:p>
          <a:p>
            <a:pPr marL="457200" lvl="0" indent="-317500" algn="just">
              <a:buClr>
                <a:schemeClr val="dk2"/>
              </a:buClr>
              <a:buSzPts val="1400"/>
              <a:buFont typeface="Oswald"/>
              <a:buChar char="●"/>
            </a:pPr>
            <a:r>
              <a:rPr lang="ru-RU" sz="1300" dirty="0" smtClean="0"/>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p>
          <a:p>
            <a:pPr marL="457200" lvl="0" indent="-317500" algn="just">
              <a:buClr>
                <a:schemeClr val="dk2"/>
              </a:buClr>
              <a:buSzPts val="1400"/>
              <a:buFont typeface="Oswald"/>
              <a:buChar char="●"/>
            </a:pPr>
            <a:r>
              <a:rPr lang="ru-RU" sz="1300" dirty="0" smtClean="0"/>
              <a:t>Федеральный </a:t>
            </a:r>
            <a:r>
              <a:rPr lang="ru-RU" sz="1300" dirty="0"/>
              <a:t>закон от 29 </a:t>
            </a:r>
            <a:r>
              <a:rPr lang="ru-RU" sz="1300" dirty="0" smtClean="0"/>
              <a:t>декабря 2012 </a:t>
            </a:r>
            <a:r>
              <a:rPr lang="ru-RU" sz="1300" dirty="0"/>
              <a:t>года № 273-ФЗ «Об </a:t>
            </a:r>
            <a:r>
              <a:rPr lang="ru-RU" sz="1300" dirty="0" smtClean="0"/>
              <a:t>образовании в </a:t>
            </a:r>
            <a:r>
              <a:rPr lang="ru-RU" sz="1300" dirty="0"/>
              <a:t>Российской Федерации</a:t>
            </a:r>
            <a:r>
              <a:rPr lang="ru-RU" sz="1300" dirty="0" smtClean="0"/>
              <a:t>»</a:t>
            </a:r>
            <a:endParaRPr lang="ru-RU" sz="1300" dirty="0"/>
          </a:p>
          <a:p>
            <a:pPr marL="457200" indent="-317500" algn="just">
              <a:buClr>
                <a:schemeClr val="dk2"/>
              </a:buClr>
              <a:buSzPts val="1400"/>
              <a:buFont typeface="Oswald"/>
              <a:buChar char="●"/>
            </a:pPr>
            <a:r>
              <a:rPr lang="ru-RU" sz="1300" dirty="0" smtClean="0"/>
              <a:t>Закон </a:t>
            </a:r>
            <a:r>
              <a:rPr lang="ru-RU" sz="1300" dirty="0"/>
              <a:t>Свердловской области от 15 июля 2013 года № 78-ОЗ «Об </a:t>
            </a:r>
            <a:r>
              <a:rPr lang="ru-RU" sz="1300" dirty="0" smtClean="0"/>
              <a:t>образовании в </a:t>
            </a:r>
            <a:r>
              <a:rPr lang="ru-RU" sz="1300" dirty="0"/>
              <a:t>Свердловской области</a:t>
            </a:r>
            <a:r>
              <a:rPr lang="ru-RU" sz="1300" dirty="0" smtClean="0"/>
              <a:t>»</a:t>
            </a:r>
            <a:endParaRPr lang="ru-RU" sz="1300" dirty="0">
              <a:solidFill>
                <a:schemeClr val="tx1"/>
              </a:solidFill>
            </a:endParaRPr>
          </a:p>
          <a:p>
            <a:pPr marL="457200" indent="-317500" algn="just">
              <a:buClr>
                <a:schemeClr val="dk2"/>
              </a:buClr>
              <a:buSzPts val="1400"/>
              <a:buFont typeface="Oswald"/>
              <a:buChar char="●"/>
            </a:pPr>
            <a:r>
              <a:rPr lang="ru-RU" sz="1300" dirty="0" smtClean="0"/>
              <a:t>Постановление </a:t>
            </a:r>
            <a:r>
              <a:rPr lang="ru-RU" sz="1300" dirty="0"/>
              <a:t>Правительства Свердловской области от </a:t>
            </a:r>
            <a:r>
              <a:rPr lang="ru-RU" sz="1300" dirty="0" smtClean="0"/>
              <a:t>05.07.2017 № </a:t>
            </a:r>
            <a:r>
              <a:rPr lang="ru-RU" sz="1300" dirty="0"/>
              <a:t>476-ПП «Об утверждении норм, </a:t>
            </a:r>
            <a:br>
              <a:rPr lang="ru-RU" sz="1300" dirty="0"/>
            </a:br>
            <a:r>
              <a:rPr lang="ru-RU" sz="1300" dirty="0"/>
              <a:t>по которым осуществляется полное государственное обеспечение обучающихся, в том числе обеспечение питанием, одеждой, обувью, </a:t>
            </a:r>
            <a:r>
              <a:rPr lang="ru-RU" sz="1300" dirty="0" smtClean="0"/>
              <a:t>жестким  </a:t>
            </a:r>
            <a:r>
              <a:rPr lang="ru-RU" sz="1300" dirty="0"/>
              <a:t>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r>
              <a:rPr lang="ru-RU" sz="1300" dirty="0" smtClean="0"/>
              <a:t>»</a:t>
            </a:r>
            <a:endParaRPr lang="ru-RU" sz="1300" dirty="0"/>
          </a:p>
          <a:p>
            <a:pPr marL="457200" indent="-317500" algn="just">
              <a:buClr>
                <a:schemeClr val="dk2"/>
              </a:buClr>
              <a:buSzPts val="1400"/>
              <a:buFont typeface="Oswald"/>
              <a:buChar char="●"/>
            </a:pPr>
            <a:r>
              <a:rPr lang="ru-RU" sz="1300" dirty="0" smtClean="0"/>
              <a:t>Постановление </a:t>
            </a:r>
            <a:r>
              <a:rPr lang="ru-RU" sz="1300" dirty="0"/>
              <a:t>Правительства Свердловской области от </a:t>
            </a:r>
            <a:r>
              <a:rPr lang="ru-RU" sz="1300" dirty="0" smtClean="0"/>
              <a:t>06.04.2023 № </a:t>
            </a:r>
            <a:r>
              <a:rPr lang="ru-RU" sz="1300" dirty="0"/>
              <a:t>237-ПП «Об утверждении Порядка предоставления мер социальной поддержки отдельным категориям обучающихся</a:t>
            </a:r>
            <a:r>
              <a:rPr lang="ru-RU" sz="1300" dirty="0" smtClean="0"/>
              <a:t>»</a:t>
            </a:r>
          </a:p>
          <a:p>
            <a:pPr marL="457200" lvl="0" indent="-317500" algn="just">
              <a:buClr>
                <a:schemeClr val="dk2"/>
              </a:buClr>
              <a:buSzPts val="1400"/>
              <a:buFont typeface="Oswald"/>
              <a:buChar char="●"/>
            </a:pPr>
            <a:endParaRPr sz="1300" dirty="0">
              <a:solidFill>
                <a:schemeClr val="tx1"/>
              </a:solidFill>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a:t>
            </a:r>
            <a:r>
              <a:rPr lang="ru" sz="1300" b="1" dirty="0" smtClean="0">
                <a:solidFill>
                  <a:schemeClr val="tx1"/>
                </a:solidFill>
                <a:latin typeface="Oswald"/>
                <a:ea typeface="Oswald"/>
                <a:cs typeface="Oswald"/>
                <a:sym typeface="Oswald"/>
              </a:rPr>
              <a:t>– денежная</a:t>
            </a:r>
            <a:endParaRPr lang="en-US" sz="1300" b="1" dirty="0" smtClean="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300" dirty="0" smtClean="0">
                <a:solidFill>
                  <a:schemeClr val="tx1"/>
                </a:solidFill>
                <a:latin typeface="Oswald"/>
                <a:ea typeface="Oswald"/>
                <a:cs typeface="Oswald"/>
                <a:sym typeface="Oswald"/>
              </a:rPr>
              <a:t>Размер </a:t>
            </a:r>
            <a:r>
              <a:rPr lang="ru" sz="1300" dirty="0">
                <a:solidFill>
                  <a:schemeClr val="tx1"/>
                </a:solidFill>
                <a:latin typeface="Oswald"/>
                <a:ea typeface="Oswald"/>
                <a:cs typeface="Oswald"/>
                <a:sym typeface="Oswald"/>
              </a:rPr>
              <a:t>компенсации: </a:t>
            </a:r>
            <a:r>
              <a:rPr lang="ru" sz="1300" dirty="0" smtClean="0">
                <a:solidFill>
                  <a:schemeClr val="tx1"/>
                </a:solidFill>
                <a:latin typeface="Oswald"/>
                <a:ea typeface="Oswald"/>
                <a:cs typeface="Oswald"/>
                <a:sym typeface="Oswald"/>
              </a:rPr>
              <a:t>48 864,8 </a:t>
            </a:r>
            <a:r>
              <a:rPr lang="ru" sz="1300" dirty="0">
                <a:solidFill>
                  <a:schemeClr val="tx1"/>
                </a:solidFill>
                <a:latin typeface="Oswald"/>
                <a:ea typeface="Oswald"/>
                <a:cs typeface="Oswald"/>
                <a:sym typeface="Oswald"/>
              </a:rPr>
              <a:t>руб. </a:t>
            </a:r>
            <a:r>
              <a:rPr lang="ru" sz="1300" dirty="0" smtClean="0">
                <a:solidFill>
                  <a:schemeClr val="tx1"/>
                </a:solidFill>
                <a:latin typeface="Oswald"/>
                <a:ea typeface="Oswald"/>
                <a:cs typeface="Oswald"/>
                <a:sym typeface="Oswald"/>
              </a:rPr>
              <a:t>(в </a:t>
            </a:r>
            <a:r>
              <a:rPr lang="ru" sz="1300" dirty="0">
                <a:solidFill>
                  <a:schemeClr val="tx1"/>
                </a:solidFill>
                <a:latin typeface="Oswald"/>
                <a:ea typeface="Oswald"/>
                <a:cs typeface="Oswald"/>
                <a:sym typeface="Oswald"/>
              </a:rPr>
              <a:t>календарный </a:t>
            </a:r>
            <a:r>
              <a:rPr lang="ru" sz="1300" dirty="0" smtClean="0">
                <a:solidFill>
                  <a:schemeClr val="tx1"/>
                </a:solidFill>
                <a:latin typeface="Oswald"/>
                <a:ea typeface="Oswald"/>
                <a:cs typeface="Oswald"/>
                <a:sym typeface="Oswald"/>
              </a:rPr>
              <a:t>год или 4072 в месяц </a:t>
            </a:r>
            <a:r>
              <a:rPr lang="ru" sz="1300" dirty="0">
                <a:solidFill>
                  <a:schemeClr val="tx1"/>
                </a:solidFill>
                <a:latin typeface="Oswald"/>
                <a:ea typeface="Oswald"/>
                <a:cs typeface="Oswald"/>
                <a:sym typeface="Oswald"/>
              </a:rPr>
              <a:t>по состоянию на </a:t>
            </a:r>
            <a:r>
              <a:rPr lang="ru" sz="1300" dirty="0" smtClean="0">
                <a:solidFill>
                  <a:schemeClr val="tx1"/>
                </a:solidFill>
                <a:latin typeface="Oswald"/>
                <a:ea typeface="Oswald"/>
                <a:cs typeface="Oswald"/>
                <a:sym typeface="Oswald"/>
              </a:rPr>
              <a:t>01.09.2025)</a:t>
            </a:r>
            <a:endParaRPr lang="en-US" sz="1300" dirty="0" smtClean="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endParaRPr sz="1300" dirty="0">
              <a:solidFill>
                <a:schemeClr val="tx1"/>
              </a:solidFill>
              <a:ea typeface="Oswald"/>
              <a:cs typeface="Oswald"/>
              <a:sym typeface="Oswald"/>
            </a:endParaRPr>
          </a:p>
          <a:p>
            <a:pPr marL="0" marR="0" lvl="0" indent="0" algn="ctr" rtl="0">
              <a:spcBef>
                <a:spcPts val="0"/>
              </a:spcBef>
              <a:spcAft>
                <a:spcPts val="0"/>
              </a:spcAft>
              <a:buNone/>
            </a:pPr>
            <a:r>
              <a:rPr lang="ru" sz="1300" b="1" dirty="0" smtClean="0">
                <a:solidFill>
                  <a:schemeClr val="tx1"/>
                </a:solidFill>
                <a:latin typeface="Oswald"/>
                <a:ea typeface="Oswald"/>
                <a:cs typeface="Oswald"/>
                <a:sym typeface="Oswald"/>
              </a:rPr>
              <a:t>Периодичность</a:t>
            </a:r>
            <a:endParaRPr lang="en-US" sz="1300" b="1" dirty="0" smtClean="0">
              <a:solidFill>
                <a:schemeClr val="tx1"/>
              </a:solidFill>
              <a:latin typeface="Oswald"/>
              <a:ea typeface="Oswald"/>
              <a:cs typeface="Oswald"/>
              <a:sym typeface="Oswald"/>
            </a:endParaRPr>
          </a:p>
          <a:p>
            <a:pPr marL="457200" marR="0" lvl="0" indent="-317500" algn="l" rtl="0">
              <a:spcBef>
                <a:spcPts val="0"/>
              </a:spcBef>
              <a:spcAft>
                <a:spcPts val="0"/>
              </a:spcAft>
              <a:buClr>
                <a:schemeClr val="dk2"/>
              </a:buClr>
              <a:buSzPts val="1400"/>
              <a:buFont typeface="Oswald"/>
              <a:buChar char="●"/>
            </a:pPr>
            <a:r>
              <a:rPr lang="ru" sz="1300" dirty="0" smtClean="0">
                <a:solidFill>
                  <a:schemeClr val="tx1"/>
                </a:solidFill>
                <a:latin typeface="Oswald"/>
                <a:ea typeface="Oswald"/>
                <a:cs typeface="Oswald"/>
                <a:sym typeface="Oswald"/>
              </a:rPr>
              <a:t>Ежегодно</a:t>
            </a:r>
            <a:endParaRPr sz="1300" dirty="0">
              <a:solidFill>
                <a:schemeClr val="tx1"/>
              </a:solidFill>
              <a:ea typeface="Oswald"/>
              <a:cs typeface="Oswald"/>
              <a:sym typeface="Oswald"/>
            </a:endParaRPr>
          </a:p>
        </p:txBody>
      </p:sp>
      <p:sp>
        <p:nvSpPr>
          <p:cNvPr id="256" name="Google Shape;256;p37"/>
          <p:cNvSpPr txBox="1"/>
          <p:nvPr/>
        </p:nvSpPr>
        <p:spPr>
          <a:xfrm>
            <a:off x="747150" y="225780"/>
            <a:ext cx="1926900" cy="5080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0587</a:t>
            </a:r>
            <a:endParaRPr sz="1500" b="1" dirty="0">
              <a:latin typeface="Oswald" panose="020B0604020202020204" charset="-52"/>
              <a:ea typeface="Oswald"/>
              <a:cs typeface="Oswald"/>
              <a:sym typeface="Oswald"/>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graphicFrame>
        <p:nvGraphicFramePr>
          <p:cNvPr id="262" name="Google Shape;262;p38"/>
          <p:cNvGraphicFramePr/>
          <p:nvPr>
            <p:extLst>
              <p:ext uri="{D42A27DB-BD31-4B8C-83A1-F6EECF244321}">
                <p14:modId xmlns:p14="http://schemas.microsoft.com/office/powerpoint/2010/main" val="4291528142"/>
              </p:ext>
            </p:extLst>
          </p:nvPr>
        </p:nvGraphicFramePr>
        <p:xfrm>
          <a:off x="251520" y="915566"/>
          <a:ext cx="8494225" cy="3657510"/>
        </p:xfrm>
        <a:graphic>
          <a:graphicData uri="http://schemas.openxmlformats.org/drawingml/2006/table">
            <a:tbl>
              <a:tblPr>
                <a:noFill/>
                <a:tableStyleId>{BF4A3D39-4975-46BA-BE83-8B02B6239DEE}</a:tableStyleId>
              </a:tblPr>
              <a:tblGrid>
                <a:gridCol w="3995849">
                  <a:extLst>
                    <a:ext uri="{9D8B030D-6E8A-4147-A177-3AD203B41FA5}">
                      <a16:colId xmlns:a16="http://schemas.microsoft.com/office/drawing/2014/main" val="20000"/>
                    </a:ext>
                  </a:extLst>
                </a:gridCol>
                <a:gridCol w="4498376">
                  <a:extLst>
                    <a:ext uri="{9D8B030D-6E8A-4147-A177-3AD203B41FA5}">
                      <a16:colId xmlns:a16="http://schemas.microsoft.com/office/drawing/2014/main" val="20001"/>
                    </a:ext>
                  </a:extLst>
                </a:gridCol>
              </a:tblGrid>
              <a:tr h="391350">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endParaRPr lang="ru-RU" sz="1200" b="1" dirty="0" smtClean="0">
                        <a:latin typeface="Oswald"/>
                        <a:ea typeface="Oswald"/>
                        <a:cs typeface="Oswald"/>
                        <a:sym typeface="Oswald"/>
                      </a:endParaRPr>
                    </a:p>
                    <a:p>
                      <a:pPr marL="0" lvl="0" indent="0" algn="ctr" rtl="0">
                        <a:spcBef>
                          <a:spcPts val="0"/>
                        </a:spcBef>
                        <a:spcAft>
                          <a:spcPts val="0"/>
                        </a:spcAft>
                        <a:buNone/>
                      </a:pP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742843">
                <a:tc>
                  <a:txBody>
                    <a:bodyPr/>
                    <a:lstStyle/>
                    <a:p>
                      <a:pPr marL="179999" lvl="0" indent="-149899" algn="l" defTabSz="342900" rtl="0" eaLnBrk="1" latinLnBrk="0" hangingPunct="1">
                        <a:spcBef>
                          <a:spcPts val="0"/>
                        </a:spcBef>
                        <a:spcAft>
                          <a:spcPts val="0"/>
                        </a:spcAft>
                        <a:buSzPts val="1000"/>
                        <a:buFont typeface="Oswald"/>
                        <a:buChar char="●"/>
                      </a:pPr>
                      <a:r>
                        <a:rPr lang="ru-RU" sz="1200" kern="1200" dirty="0" smtClean="0">
                          <a:solidFill>
                            <a:srgbClr val="000000"/>
                          </a:solidFill>
                          <a:latin typeface="Oswald"/>
                          <a:ea typeface="Oswald"/>
                          <a:cs typeface="Oswald"/>
                          <a:sym typeface="Oswald"/>
                        </a:rPr>
                        <a:t>Лица </a:t>
                      </a:r>
                      <a:r>
                        <a:rPr lang="ru-RU" sz="1200" kern="1200" dirty="0" smtClean="0">
                          <a:solidFill>
                            <a:srgbClr val="000000"/>
                          </a:solidFill>
                          <a:latin typeface="Oswald"/>
                          <a:ea typeface="Oswald"/>
                          <a:cs typeface="Oswald"/>
                        </a:rPr>
                        <a:t>в возрасте до 18 лет</a:t>
                      </a:r>
                      <a:r>
                        <a:rPr lang="ru-RU" sz="1200" kern="1200" dirty="0" smtClean="0">
                          <a:solidFill>
                            <a:srgbClr val="000000"/>
                          </a:solidFill>
                          <a:latin typeface="Oswald"/>
                          <a:ea typeface="Oswald"/>
                          <a:cs typeface="Oswald"/>
                          <a:sym typeface="Oswald"/>
                        </a:rPr>
                        <a:t>, потерявшие в период обучения обоих родителей или единственного родителя,</a:t>
                      </a:r>
                      <a:r>
                        <a:rPr lang="ru-RU" sz="1200" kern="1200" baseline="0" dirty="0" smtClean="0">
                          <a:solidFill>
                            <a:srgbClr val="000000"/>
                          </a:solidFill>
                          <a:latin typeface="Oswald"/>
                          <a:ea typeface="Oswald"/>
                          <a:cs typeface="Oswald"/>
                          <a:sym typeface="Oswald"/>
                        </a:rPr>
                        <a:t> </a:t>
                      </a:r>
                      <a:r>
                        <a:rPr lang="ru-RU" sz="1200" kern="1200" dirty="0" smtClean="0">
                          <a:solidFill>
                            <a:srgbClr val="000000"/>
                          </a:solidFill>
                          <a:latin typeface="Oswald"/>
                          <a:ea typeface="Oswald"/>
                          <a:cs typeface="Oswald"/>
                          <a:sym typeface="Oswald"/>
                        </a:rPr>
                        <a:t>обучающиеся по очной форме по основным образовательным по основным профессиональным образовательным программам и (или) по программам профессиональной подготовки по профессиям рабочих, должностям служащих, </a:t>
                      </a:r>
                      <a:r>
                        <a:rPr lang="ru-RU" sz="1200" kern="1200" dirty="0" smtClean="0">
                          <a:solidFill>
                            <a:srgbClr val="000000"/>
                          </a:solidFill>
                          <a:latin typeface="Oswald"/>
                          <a:ea typeface="Oswald"/>
                          <a:cs typeface="Oswald"/>
                        </a:rPr>
                        <a:t>но не дольше чем до достижения ими возраста 23 лет</a:t>
                      </a:r>
                    </a:p>
                    <a:p>
                      <a:pPr marL="179999" lvl="0" indent="-149899" algn="l" defTabSz="342900" rtl="0" eaLnBrk="1" latinLnBrk="0" hangingPunct="1">
                        <a:spcBef>
                          <a:spcPts val="0"/>
                        </a:spcBef>
                        <a:spcAft>
                          <a:spcPts val="0"/>
                        </a:spcAft>
                        <a:buSzPts val="1000"/>
                        <a:buFont typeface="Oswald"/>
                        <a:buChar char="●"/>
                      </a:pPr>
                      <a:r>
                        <a:rPr lang="ru-RU" sz="1200" kern="1200" dirty="0" smtClean="0">
                          <a:solidFill>
                            <a:srgbClr val="000000"/>
                          </a:solidFill>
                          <a:latin typeface="Oswald"/>
                          <a:ea typeface="Oswald"/>
                          <a:cs typeface="Oswald"/>
                          <a:sym typeface="Oswald"/>
                        </a:rPr>
                        <a:t>Лица, потерявшие в период их обучения обоих родителей или единственного родителя, обучающиеся </a:t>
                      </a:r>
                      <a:r>
                        <a:rPr lang="ru-RU" sz="1200" kern="1200" dirty="0">
                          <a:solidFill>
                            <a:srgbClr val="000000"/>
                          </a:solidFill>
                          <a:latin typeface="Oswald"/>
                          <a:ea typeface="Oswald"/>
                          <a:cs typeface="Oswald"/>
                          <a:sym typeface="Oswald"/>
                        </a:rPr>
                        <a:t>по образовательным программам основного общего, среднего общего образования до завершения обучения по указанным программам</a:t>
                      </a:r>
                      <a:endParaRPr sz="1200" kern="1200" dirty="0">
                        <a:solidFill>
                          <a:srgbClr val="000000"/>
                        </a:solidFill>
                        <a:latin typeface="Oswald"/>
                        <a:ea typeface="Oswald"/>
                        <a:cs typeface="Oswald"/>
                        <a:sym typeface="Oswald"/>
                      </a:endParaRPr>
                    </a:p>
                  </a:txBody>
                  <a:tcPr marL="91425" marR="91425" marT="91425" marB="91425"/>
                </a:tc>
                <a:tc>
                  <a:txBody>
                    <a:bodyPr/>
                    <a:lstStyle/>
                    <a:p>
                      <a:pPr marL="179999" lvl="0" indent="-149899" algn="l" rtl="0">
                        <a:spcBef>
                          <a:spcPts val="0"/>
                        </a:spcBef>
                        <a:spcAft>
                          <a:spcPts val="0"/>
                        </a:spcAft>
                        <a:buSzPts val="100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49899" algn="l" rtl="0">
                        <a:spcBef>
                          <a:spcPts val="0"/>
                        </a:spcBef>
                        <a:spcAft>
                          <a:spcPts val="0"/>
                        </a:spcAft>
                        <a:buSzPts val="1000"/>
                        <a:buFont typeface="Oswald"/>
                        <a:buChar char="●"/>
                      </a:pPr>
                      <a:r>
                        <a:rPr lang="ru" sz="1200" dirty="0">
                          <a:latin typeface="Oswald"/>
                          <a:ea typeface="Oswald"/>
                          <a:cs typeface="Oswald"/>
                          <a:sym typeface="Oswald"/>
                        </a:rPr>
                        <a:t>Свидетельство о смерти обоих родителей или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326120">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 sz="1200" kern="1200" dirty="0">
                          <a:solidFill>
                            <a:srgbClr val="000000"/>
                          </a:solidFill>
                          <a:latin typeface="Oswald"/>
                          <a:ea typeface="Oswald"/>
                          <a:cs typeface="Oswald"/>
                          <a:sym typeface="Oswald"/>
                        </a:rPr>
                        <a:t>Дети-сироты</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200" kern="1200" dirty="0">
                          <a:solidFill>
                            <a:srgbClr val="000000"/>
                          </a:solidFill>
                          <a:latin typeface="Oswald"/>
                          <a:ea typeface="Oswald"/>
                          <a:cs typeface="Oswald"/>
                          <a:sym typeface="Oswald"/>
                        </a:rPr>
                        <a:t>Дети, оставшиеся без попечения родителей</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200" kern="1200" dirty="0">
                          <a:solidFill>
                            <a:srgbClr val="000000"/>
                          </a:solidFill>
                          <a:latin typeface="Oswald"/>
                          <a:ea typeface="Oswald"/>
                          <a:cs typeface="Oswald"/>
                          <a:sym typeface="Oswald"/>
                        </a:rPr>
                        <a:t>Лица из числа детей-сирот и детей, оставшихся без попечения родителей</a:t>
                      </a:r>
                      <a:endParaRPr sz="1200" kern="1200" dirty="0">
                        <a:solidFill>
                          <a:srgbClr val="000000"/>
                        </a:solidFill>
                        <a:latin typeface="Oswald"/>
                        <a:ea typeface="Oswald"/>
                        <a:cs typeface="Oswald"/>
                        <a:sym typeface="Oswald"/>
                      </a:endParaRPr>
                    </a:p>
                  </a:txBody>
                  <a:tcPr marL="91425" marR="91425" marT="91425" marB="91425"/>
                </a:tc>
                <a:tc>
                  <a:txBody>
                    <a:bodyPr/>
                    <a:lstStyle/>
                    <a:p>
                      <a:pPr marL="179999" lvl="0" indent="-149899" algn="l" defTabSz="342900" rtl="0" eaLnBrk="1" latinLnBrk="0" hangingPunct="1">
                        <a:spcBef>
                          <a:spcPts val="0"/>
                        </a:spcBef>
                        <a:spcAft>
                          <a:spcPts val="0"/>
                        </a:spcAft>
                        <a:buSzPts val="1000"/>
                        <a:buFont typeface="Oswald"/>
                        <a:buChar char="●"/>
                      </a:pPr>
                      <a:r>
                        <a:rPr lang="ru" sz="1200" kern="1200" dirty="0">
                          <a:solidFill>
                            <a:srgbClr val="000000"/>
                          </a:solidFill>
                          <a:latin typeface="Oswald"/>
                          <a:ea typeface="Oswald"/>
                          <a:cs typeface="Oswald"/>
                          <a:sym typeface="Oswald"/>
                        </a:rPr>
                        <a:t>Подача заявления руководителю образовательной организации</a:t>
                      </a:r>
                      <a:endParaRPr sz="1200" kern="1200" dirty="0">
                        <a:solidFill>
                          <a:srgbClr val="000000"/>
                        </a:solidFill>
                        <a:latin typeface="Oswald"/>
                        <a:ea typeface="Oswald"/>
                        <a:cs typeface="Oswald"/>
                        <a:sym typeface="Oswald"/>
                      </a:endParaRPr>
                    </a:p>
                    <a:p>
                      <a:pPr marL="179999" lvl="0" indent="-149899" algn="l" defTabSz="342900" rtl="0" eaLnBrk="1" latinLnBrk="0" hangingPunct="1">
                        <a:spcBef>
                          <a:spcPts val="0"/>
                        </a:spcBef>
                        <a:spcAft>
                          <a:spcPts val="0"/>
                        </a:spcAft>
                        <a:buSzPts val="1000"/>
                        <a:buFont typeface="Oswald"/>
                        <a:buChar char="●"/>
                      </a:pPr>
                      <a:r>
                        <a:rPr lang="ru" sz="1200" kern="1200" dirty="0">
                          <a:solidFill>
                            <a:srgbClr val="000000"/>
                          </a:solidFill>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6" name="Google Shape;254;p37"/>
          <p:cNvSpPr txBox="1">
            <a:spLocks/>
          </p:cNvSpPr>
          <p:nvPr/>
        </p:nvSpPr>
        <p:spPr>
          <a:xfrm>
            <a:off x="2674050" y="225779"/>
            <a:ext cx="5760000" cy="5080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 typeface="Oswald" panose="020B0604020202020204" charset="-52"/>
              <a:buNone/>
            </a:pPr>
            <a:r>
              <a:rPr lang="ru-RU" sz="1300" smtClean="0">
                <a:solidFill>
                  <a:srgbClr val="000000"/>
                </a:solidFill>
                <a:latin typeface="Oswald" panose="020B0604020202020204" charset="-52"/>
                <a:ea typeface="Oswald"/>
                <a:cs typeface="Oswald"/>
                <a:sym typeface="Oswald"/>
              </a:rPr>
              <a:t>ДЕНЕЖНАЯ КОМПЕНСАЦИЯ НА ПРИОБРЕТЕНИЕ КОМПЛЕКТА ОДЕЖДЫ, ОБУВИ, МЯГКОГО ИНВЕНТАРЯ</a:t>
            </a:r>
            <a:endParaRPr lang="ru-RU" sz="2600" dirty="0">
              <a:solidFill>
                <a:srgbClr val="000000"/>
              </a:solidFill>
              <a:latin typeface="Oswald" panose="020B0604020202020204" charset="-52"/>
              <a:ea typeface="Oswald"/>
              <a:cs typeface="Oswald"/>
              <a:sym typeface="Oswald"/>
            </a:endParaRPr>
          </a:p>
        </p:txBody>
      </p:sp>
      <p:sp>
        <p:nvSpPr>
          <p:cNvPr id="7" name="Google Shape;256;p37"/>
          <p:cNvSpPr txBox="1"/>
          <p:nvPr/>
        </p:nvSpPr>
        <p:spPr>
          <a:xfrm>
            <a:off x="747150" y="225780"/>
            <a:ext cx="1926900" cy="5080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0587</a:t>
            </a:r>
            <a:endParaRPr sz="1500" b="1" dirty="0">
              <a:latin typeface="Oswald" panose="020B0604020202020204" charset="-52"/>
              <a:ea typeface="Oswald"/>
              <a:cs typeface="Oswald"/>
              <a:sym typeface="Oswa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5"/>
          <p:cNvSpPr txBox="1">
            <a:spLocks noGrp="1"/>
          </p:cNvSpPr>
          <p:nvPr>
            <p:ph type="ctrTitle"/>
          </p:nvPr>
        </p:nvSpPr>
        <p:spPr>
          <a:xfrm>
            <a:off x="2771800" y="153475"/>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buClr>
                <a:schemeClr val="dk1"/>
              </a:buClr>
              <a:buSzPts val="1100"/>
            </a:pPr>
            <a:r>
              <a:rPr lang="ru-RU" sz="1300" cap="all" dirty="0">
                <a:solidFill>
                  <a:srgbClr val="000000"/>
                </a:solidFill>
                <a:latin typeface="Oswald" panose="020B0604020202020204" charset="-52"/>
                <a:ea typeface="Oswald"/>
                <a:cs typeface="Oswald"/>
                <a:sym typeface="Oswald"/>
              </a:rPr>
              <a:t>Выплата материальной помощи студентам и слушателям, осваивающим программы профессионального обучения</a:t>
            </a:r>
          </a:p>
        </p:txBody>
      </p:sp>
      <p:sp>
        <p:nvSpPr>
          <p:cNvPr id="100" name="Google Shape;100;p15"/>
          <p:cNvSpPr/>
          <p:nvPr/>
        </p:nvSpPr>
        <p:spPr>
          <a:xfrm>
            <a:off x="539552" y="987574"/>
            <a:ext cx="8053500" cy="3785272"/>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sz="1300" b="1" dirty="0">
                <a:solidFill>
                  <a:schemeClr val="tx1"/>
                </a:solidFill>
                <a:latin typeface="Oswald"/>
                <a:ea typeface="Oswald"/>
                <a:cs typeface="Oswald"/>
                <a:sym typeface="Oswald"/>
              </a:rPr>
              <a:t>Нормативные основания</a:t>
            </a:r>
            <a:endParaRPr sz="1300" b="1" dirty="0">
              <a:solidFill>
                <a:schemeClr val="tx1"/>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RU" sz="1300" dirty="0">
                <a:solidFill>
                  <a:schemeClr val="tx1"/>
                </a:solidFill>
                <a:latin typeface="Oswald"/>
                <a:ea typeface="Oswald"/>
                <a:cs typeface="Oswald"/>
              </a:rPr>
              <a:t>Федеральный закон от 29 декабря 2012 года № 273-ФЗ «Об образовании в Российской Федерации»</a:t>
            </a:r>
          </a:p>
          <a:p>
            <a:pPr marL="457200" marR="0" lvl="0" indent="-311150" algn="just" rtl="0">
              <a:spcBef>
                <a:spcPts val="0"/>
              </a:spcBef>
              <a:spcAft>
                <a:spcPts val="0"/>
              </a:spcAft>
              <a:buClr>
                <a:schemeClr val="dk2"/>
              </a:buClr>
              <a:buSzPts val="1300"/>
              <a:buFont typeface="Oswald"/>
              <a:buChar char="●"/>
            </a:pPr>
            <a:r>
              <a:rPr lang="ru-RU" sz="1300" dirty="0">
                <a:solidFill>
                  <a:schemeClr val="tx1"/>
                </a:solidFill>
                <a:latin typeface="Oswald"/>
                <a:ea typeface="Oswald"/>
                <a:cs typeface="Oswald"/>
              </a:rPr>
              <a:t>Закон Свердловской области от 15 июля 2013 года № 78-ОЗ «Об образовании в Свердловской области»</a:t>
            </a:r>
          </a:p>
          <a:p>
            <a:pPr marL="457200" marR="0" lvl="0" indent="-311150" algn="just"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10.12.2014 № 1128-ПП «О материальной поддержке обучающихся в государственных профессиональных образовательных организациях Свердловской </a:t>
            </a:r>
            <a:r>
              <a:rPr lang="ru" sz="1300" dirty="0" smtClean="0">
                <a:solidFill>
                  <a:schemeClr val="tx1"/>
                </a:solidFill>
                <a:latin typeface="Oswald"/>
                <a:ea typeface="Oswald"/>
                <a:cs typeface="Oswald"/>
                <a:sym typeface="Oswald"/>
              </a:rPr>
              <a:t>области»</a:t>
            </a:r>
          </a:p>
          <a:p>
            <a:pPr marL="0" lvl="0" indent="0" algn="ctr" rtl="0">
              <a:spcBef>
                <a:spcPts val="0"/>
              </a:spcBef>
              <a:spcAft>
                <a:spcPts val="0"/>
              </a:spcAft>
              <a:buNone/>
            </a:pPr>
            <a:endParaRPr lang="ru" sz="1300" b="1" dirty="0" smtClean="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smtClean="0">
                <a:solidFill>
                  <a:schemeClr val="tx1"/>
                </a:solidFill>
                <a:latin typeface="Oswald"/>
                <a:ea typeface="Oswald"/>
                <a:cs typeface="Oswald"/>
                <a:sym typeface="Oswald"/>
              </a:rPr>
              <a:t>Форма </a:t>
            </a:r>
            <a:r>
              <a:rPr lang="ru" sz="1300" b="1" dirty="0">
                <a:solidFill>
                  <a:schemeClr val="tx1"/>
                </a:solidFill>
                <a:latin typeface="Oswald"/>
                <a:ea typeface="Oswald"/>
                <a:cs typeface="Oswald"/>
                <a:sym typeface="Oswald"/>
              </a:rPr>
              <a:t>предоставления - денежная</a:t>
            </a:r>
            <a:endParaRPr sz="1300" dirty="0">
              <a:solidFill>
                <a:schemeClr val="tx1"/>
              </a:solidFill>
              <a:latin typeface="Oswald"/>
              <a:ea typeface="Oswald"/>
              <a:cs typeface="Oswald"/>
              <a:sym typeface="Oswald"/>
            </a:endParaRPr>
          </a:p>
          <a:p>
            <a:pPr marL="457200" indent="-311150" algn="just">
              <a:buClr>
                <a:schemeClr val="dk2"/>
              </a:buClr>
              <a:buSzPts val="1300"/>
              <a:buFont typeface="Oswald"/>
              <a:buChar char="●"/>
            </a:pPr>
            <a:r>
              <a:rPr lang="ru-RU" sz="1300" dirty="0" smtClean="0"/>
              <a:t>Материальная </a:t>
            </a:r>
            <a:r>
              <a:rPr lang="ru-RU" sz="1300" dirty="0"/>
              <a:t>помощь выплачивается в размерах, определяемых образовательной организацией, с учетом мнения совета обучающихся в образовательной организации и выборного органа первичной профсоюзной организации </a:t>
            </a:r>
            <a:r>
              <a:rPr lang="ru-RU" sz="1300" dirty="0" smtClean="0"/>
              <a:t/>
            </a:r>
            <a:br>
              <a:rPr lang="ru-RU" sz="1300" dirty="0" smtClean="0"/>
            </a:br>
            <a:r>
              <a:rPr lang="ru-RU" sz="1300" dirty="0" smtClean="0"/>
              <a:t>(</a:t>
            </a:r>
            <a:r>
              <a:rPr lang="ru-RU" sz="1300" dirty="0"/>
              <a:t>при наличии такого органа) в пределах средств, выделяемых образовательной организации на оказание материальной помощи</a:t>
            </a:r>
            <a:endParaRPr lang="ru-RU" sz="1300" dirty="0" smtClean="0">
              <a:solidFill>
                <a:schemeClr val="tx1"/>
              </a:solidFill>
              <a:latin typeface="Oswald"/>
              <a:ea typeface="Oswald"/>
              <a:cs typeface="Oswald"/>
            </a:endParaRPr>
          </a:p>
          <a:p>
            <a:pPr marL="457200" indent="-311150" algn="just">
              <a:buClr>
                <a:schemeClr val="dk2"/>
              </a:buClr>
              <a:buSzPts val="1300"/>
              <a:buFont typeface="Oswald"/>
              <a:buChar char="●"/>
            </a:pPr>
            <a:r>
              <a:rPr lang="ru-RU" sz="1300" dirty="0" smtClean="0">
                <a:solidFill>
                  <a:schemeClr val="tx1"/>
                </a:solidFill>
                <a:latin typeface="Oswald"/>
                <a:ea typeface="Oswald"/>
                <a:cs typeface="Oswald"/>
              </a:rPr>
              <a:t>Минимальный </a:t>
            </a:r>
            <a:r>
              <a:rPr lang="ru-RU" sz="1300" dirty="0">
                <a:solidFill>
                  <a:schemeClr val="tx1"/>
                </a:solidFill>
                <a:latin typeface="Oswald"/>
                <a:ea typeface="Oswald"/>
                <a:cs typeface="Oswald"/>
              </a:rPr>
              <a:t>размер материальной помощи не может быть меньше размера норматива государственной академической стипендии для студентов, обучающихся по образовательным программам среднего профессионального </a:t>
            </a:r>
            <a:r>
              <a:rPr lang="ru-RU" sz="1300" dirty="0" smtClean="0">
                <a:solidFill>
                  <a:schemeClr val="tx1"/>
                </a:solidFill>
                <a:latin typeface="Oswald"/>
                <a:ea typeface="Oswald"/>
                <a:cs typeface="Oswald"/>
              </a:rPr>
              <a:t>образования</a:t>
            </a:r>
          </a:p>
          <a:p>
            <a:pPr marL="457200" indent="-311150" algn="just">
              <a:buClr>
                <a:schemeClr val="dk2"/>
              </a:buClr>
              <a:buSzPts val="1300"/>
              <a:buFont typeface="Oswald"/>
              <a:buChar char="●"/>
            </a:pPr>
            <a:endParaRPr sz="1300" dirty="0">
              <a:solidFill>
                <a:schemeClr val="tx1"/>
              </a:solidFill>
              <a:latin typeface="Oswald"/>
              <a:ea typeface="Oswald"/>
              <a:cs typeface="Oswald"/>
              <a:sym typeface="Oswald"/>
            </a:endParaRPr>
          </a:p>
          <a:p>
            <a:pPr algn="ctr"/>
            <a:r>
              <a:rPr lang="ru" sz="1300" b="1" dirty="0">
                <a:solidFill>
                  <a:schemeClr val="tx1"/>
                </a:solidFill>
                <a:latin typeface="Oswald"/>
                <a:ea typeface="Oswald"/>
                <a:cs typeface="Oswald"/>
                <a:sym typeface="Oswald"/>
              </a:rPr>
              <a:t>Периодичность выплаты</a:t>
            </a:r>
            <a:endParaRPr sz="1300" b="1" dirty="0">
              <a:solidFill>
                <a:schemeClr val="tx1"/>
              </a:solidFill>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smtClean="0">
                <a:solidFill>
                  <a:schemeClr val="tx1"/>
                </a:solidFill>
                <a:latin typeface="Oswald"/>
                <a:ea typeface="Oswald"/>
                <a:cs typeface="Oswald"/>
                <a:sym typeface="Oswald"/>
              </a:rPr>
              <a:t>Единовременно</a:t>
            </a:r>
            <a:endParaRPr sz="1300" dirty="0">
              <a:solidFill>
                <a:schemeClr val="tx1"/>
              </a:solidFill>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В соответствии с распорядительным актом образовательной </a:t>
            </a:r>
            <a:r>
              <a:rPr lang="ru" sz="1300" dirty="0" smtClean="0">
                <a:solidFill>
                  <a:schemeClr val="tx1"/>
                </a:solidFill>
                <a:latin typeface="Oswald"/>
                <a:ea typeface="Oswald"/>
                <a:cs typeface="Oswald"/>
                <a:sym typeface="Oswald"/>
              </a:rPr>
              <a:t>организации </a:t>
            </a:r>
            <a:r>
              <a:rPr lang="ru" sz="1300" dirty="0">
                <a:solidFill>
                  <a:schemeClr val="tx1"/>
                </a:solidFill>
                <a:latin typeface="Oswald"/>
                <a:ea typeface="Oswald"/>
                <a:cs typeface="Oswald"/>
                <a:sym typeface="Oswald"/>
              </a:rPr>
              <a:t>на основании заявления получателя МСЗ, </a:t>
            </a:r>
            <a:r>
              <a:rPr lang="ru" sz="1300" dirty="0" smtClean="0">
                <a:solidFill>
                  <a:schemeClr val="tx1"/>
                </a:solidFill>
                <a:latin typeface="Oswald"/>
                <a:ea typeface="Oswald"/>
                <a:cs typeface="Oswald"/>
                <a:sym typeface="Oswald"/>
              </a:rPr>
              <a:t>не </a:t>
            </a:r>
            <a:r>
              <a:rPr lang="ru" sz="1300" dirty="0">
                <a:solidFill>
                  <a:schemeClr val="tx1"/>
                </a:solidFill>
                <a:latin typeface="Oswald"/>
                <a:ea typeface="Oswald"/>
                <a:cs typeface="Oswald"/>
                <a:sym typeface="Oswald"/>
              </a:rPr>
              <a:t>чаще 1 раза в 3 месяца</a:t>
            </a:r>
            <a:endParaRPr sz="1300" dirty="0">
              <a:solidFill>
                <a:schemeClr val="tx1"/>
              </a:solidFill>
              <a:highlight>
                <a:srgbClr val="FF0000"/>
              </a:highlight>
              <a:latin typeface="Oswald"/>
              <a:ea typeface="Oswald"/>
              <a:cs typeface="Oswald"/>
              <a:sym typeface="Oswald"/>
            </a:endParaRPr>
          </a:p>
        </p:txBody>
      </p:sp>
      <p:sp>
        <p:nvSpPr>
          <p:cNvPr id="101" name="Google Shape;101;p15"/>
          <p:cNvSpPr txBox="1"/>
          <p:nvPr/>
        </p:nvSpPr>
        <p:spPr>
          <a:xfrm>
            <a:off x="844900" y="153475"/>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0428</a:t>
            </a:r>
            <a:endParaRPr sz="1500" b="1" dirty="0">
              <a:latin typeface="Oswald"/>
              <a:ea typeface="Oswald"/>
              <a:cs typeface="Oswald"/>
              <a:sym typeface="Oswa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graphicFrame>
        <p:nvGraphicFramePr>
          <p:cNvPr id="262" name="Google Shape;262;p38"/>
          <p:cNvGraphicFramePr/>
          <p:nvPr>
            <p:extLst>
              <p:ext uri="{D42A27DB-BD31-4B8C-83A1-F6EECF244321}">
                <p14:modId xmlns:p14="http://schemas.microsoft.com/office/powerpoint/2010/main" val="457866839"/>
              </p:ext>
            </p:extLst>
          </p:nvPr>
        </p:nvGraphicFramePr>
        <p:xfrm>
          <a:off x="289639" y="733779"/>
          <a:ext cx="8494225" cy="3886140"/>
        </p:xfrm>
        <a:graphic>
          <a:graphicData uri="http://schemas.openxmlformats.org/drawingml/2006/table">
            <a:tbl>
              <a:tblPr>
                <a:noFill/>
                <a:tableStyleId>{BF4A3D39-4975-46BA-BE83-8B02B6239DEE}</a:tableStyleId>
              </a:tblPr>
              <a:tblGrid>
                <a:gridCol w="3995849">
                  <a:extLst>
                    <a:ext uri="{9D8B030D-6E8A-4147-A177-3AD203B41FA5}">
                      <a16:colId xmlns:a16="http://schemas.microsoft.com/office/drawing/2014/main" val="20000"/>
                    </a:ext>
                  </a:extLst>
                </a:gridCol>
                <a:gridCol w="4498376">
                  <a:extLst>
                    <a:ext uri="{9D8B030D-6E8A-4147-A177-3AD203B41FA5}">
                      <a16:colId xmlns:a16="http://schemas.microsoft.com/office/drawing/2014/main" val="20001"/>
                    </a:ext>
                  </a:extLst>
                </a:gridCol>
              </a:tblGrid>
              <a:tr h="391350">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endParaRPr lang="ru-RU" sz="1200" b="1" dirty="0" smtClean="0">
                        <a:latin typeface="Oswald"/>
                        <a:ea typeface="Oswald"/>
                        <a:cs typeface="Oswald"/>
                        <a:sym typeface="Oswald"/>
                      </a:endParaRPr>
                    </a:p>
                    <a:p>
                      <a:pPr marL="0" lvl="0" indent="0" algn="ctr" rtl="0">
                        <a:spcBef>
                          <a:spcPts val="0"/>
                        </a:spcBef>
                        <a:spcAft>
                          <a:spcPts val="0"/>
                        </a:spcAft>
                        <a:buNone/>
                      </a:pP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500266">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900" strike="noStrike" baseline="0" dirty="0">
                          <a:solidFill>
                            <a:schemeClr val="tx1"/>
                          </a:solidFill>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a:t>
                      </a:r>
                      <a:r>
                        <a:rPr lang="ru" sz="900" strike="noStrike" baseline="0" dirty="0">
                          <a:solidFill>
                            <a:schemeClr val="tx1"/>
                          </a:solidFill>
                          <a:latin typeface="Oswald"/>
                          <a:ea typeface="Oswald"/>
                          <a:cs typeface="Oswald"/>
                          <a:sym typeface="Oswald"/>
                        </a:rPr>
                        <a:t>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900" strike="noStrike" baseline="0" dirty="0">
                          <a:solidFill>
                            <a:schemeClr val="tx1"/>
                          </a:solidFill>
                          <a:latin typeface="Oswald"/>
                          <a:ea typeface="Oswald"/>
                          <a:cs typeface="Oswald"/>
                          <a:sym typeface="Oswald"/>
                        </a:rPr>
                        <a:t>Дети 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a:t>
                      </a:r>
                      <a:r>
                        <a:rPr lang="ru-RU" sz="900" strike="noStrike" baseline="0" dirty="0" smtClean="0">
                          <a:solidFill>
                            <a:schemeClr val="tx1"/>
                          </a:solidFill>
                          <a:latin typeface="Oswald"/>
                          <a:ea typeface="Oswald"/>
                          <a:cs typeface="Oswald"/>
                          <a:sym typeface="Oswald"/>
                        </a:rPr>
                        <a:t>«Об </a:t>
                      </a:r>
                      <a:r>
                        <a:rPr lang="ru-RU" sz="900" strike="noStrike" baseline="0" dirty="0">
                          <a:solidFill>
                            <a:schemeClr val="tx1"/>
                          </a:solidFill>
                          <a:latin typeface="Oswald"/>
                          <a:ea typeface="Oswald"/>
                          <a:cs typeface="Oswald"/>
                          <a:sym typeface="Oswald"/>
                        </a:rPr>
                        <a:t>объявлении частичной мобилизации в Российской </a:t>
                      </a:r>
                      <a:r>
                        <a:rPr lang="ru-RU" sz="900" strike="noStrike" baseline="0" dirty="0" smtClean="0">
                          <a:solidFill>
                            <a:schemeClr val="tx1"/>
                          </a:solidFill>
                          <a:latin typeface="Oswald"/>
                          <a:ea typeface="Oswald"/>
                          <a:cs typeface="Oswald"/>
                          <a:sym typeface="Oswald"/>
                        </a:rPr>
                        <a:t>Федерации»,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lang="ru" sz="900" strike="noStrike" baseline="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 sz="900" strike="noStrike" dirty="0">
                          <a:solidFill>
                            <a:schemeClr val="tx1"/>
                          </a:solidFill>
                          <a:latin typeface="Oswald"/>
                          <a:ea typeface="Oswald"/>
                          <a:cs typeface="Oswald"/>
                          <a:sym typeface="Oswald"/>
                        </a:rPr>
                        <a:t>Дети лиц, принимающих (принимавших) участие в специальной военной операции на территориях</a:t>
                      </a:r>
                      <a:r>
                        <a:rPr lang="ru" sz="900" strike="noStrike" baseline="0" dirty="0">
                          <a:solidFill>
                            <a:schemeClr val="tx1"/>
                          </a:solidFill>
                          <a:latin typeface="Oswald"/>
                          <a:ea typeface="Oswald"/>
                          <a:cs typeface="Oswald"/>
                          <a:sym typeface="Oswald"/>
                        </a:rPr>
                        <a:t> </a:t>
                      </a:r>
                      <a:r>
                        <a:rPr lang="ru" sz="900" strike="noStrike" dirty="0">
                          <a:solidFill>
                            <a:schemeClr val="tx1"/>
                          </a:solidFill>
                          <a:latin typeface="Oswald"/>
                          <a:ea typeface="Oswald"/>
                          <a:cs typeface="Oswald"/>
                          <a:sym typeface="Oswald"/>
                        </a:rPr>
                        <a:t>Украины, Донецкой Народной Республики и Луганской Народной Республики,</a:t>
                      </a:r>
                      <a:r>
                        <a:rPr lang="ru-RU" sz="900" strike="noStrike" dirty="0">
                          <a:solidFill>
                            <a:schemeClr val="tx1"/>
                          </a:solidFill>
                          <a:latin typeface="Oswald"/>
                          <a:ea typeface="Oswald"/>
                          <a:cs typeface="Oswald"/>
                          <a:sym typeface="Oswald"/>
                        </a:rPr>
                        <a:t> Запорожской области и Херсонской области </a:t>
                      </a:r>
                      <a:r>
                        <a:rPr lang="ru" sz="900" strike="noStrike" dirty="0">
                          <a:solidFill>
                            <a:schemeClr val="tx1"/>
                          </a:solidFill>
                          <a:latin typeface="Oswald"/>
                          <a:ea typeface="Oswald"/>
                          <a:cs typeface="Oswald"/>
                          <a:sym typeface="Oswald"/>
                        </a:rPr>
                        <a:t> обучающиеся по очной форме за счет средств областного бюджета или бюджетов муниципальных образований,</a:t>
                      </a:r>
                      <a:r>
                        <a:rPr lang="ru" sz="900" strike="noStrike" baseline="0" dirty="0">
                          <a:solidFill>
                            <a:schemeClr val="tx1"/>
                          </a:solidFill>
                          <a:latin typeface="Oswald"/>
                          <a:ea typeface="Oswald"/>
                          <a:cs typeface="Oswald"/>
                          <a:sym typeface="Oswald"/>
                        </a:rPr>
                        <a:t>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900" b="1" strike="noStrike"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900" strike="noStrike" dirty="0">
                          <a:latin typeface="Oswald"/>
                          <a:ea typeface="Oswald"/>
                          <a:cs typeface="Oswald"/>
                          <a:sym typeface="Oswald"/>
                        </a:rPr>
                        <a:t>Подача заявления руководителю образовательной организации</a:t>
                      </a: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900" strike="noStrike" dirty="0">
                          <a:solidFill>
                            <a:schemeClr val="tx1"/>
                          </a:solidFill>
                          <a:latin typeface="Oswald"/>
                          <a:ea typeface="Oswald"/>
                          <a:cs typeface="Oswald"/>
                          <a:sym typeface="Oswald"/>
                        </a:rPr>
                        <a:t>Документ, подтверждающий статус гражданина </a:t>
                      </a:r>
                      <a:r>
                        <a:rPr lang="ru-RU" sz="900" strike="noStrike" baseline="0" dirty="0">
                          <a:solidFill>
                            <a:schemeClr val="tx1"/>
                          </a:solidFill>
                          <a:latin typeface="Oswald"/>
                          <a:ea typeface="Oswald"/>
                          <a:cs typeface="Oswald"/>
                          <a:sym typeface="Oswald"/>
                        </a:rPr>
                        <a:t>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a:t>
                      </a:r>
                      <a:r>
                        <a:rPr lang="ru-RU" sz="900" strike="noStrike" kern="1200" dirty="0">
                          <a:solidFill>
                            <a:srgbClr val="000000"/>
                          </a:solidFill>
                          <a:latin typeface="Oswald"/>
                          <a:ea typeface="Oswald"/>
                          <a:cs typeface="Oswald"/>
                          <a:sym typeface="Oswald"/>
                        </a:rPr>
                        <a:t>Граждане</a:t>
                      </a:r>
                      <a:r>
                        <a:rPr lang="ru-RU" sz="900" strike="noStrike" kern="1200" baseline="0" dirty="0">
                          <a:solidFill>
                            <a:srgbClr val="000000"/>
                          </a:solidFill>
                          <a:latin typeface="Oswald"/>
                          <a:ea typeface="Oswald"/>
                          <a:cs typeface="Oswald"/>
                          <a:sym typeface="Oswald"/>
                        </a:rPr>
                        <a:t> или  р</a:t>
                      </a:r>
                      <a:r>
                        <a:rPr lang="ru-RU" sz="900" strike="noStrike" kern="1200" dirty="0">
                          <a:solidFill>
                            <a:srgbClr val="000000"/>
                          </a:solidFill>
                          <a:latin typeface="Oswald"/>
                          <a:ea typeface="Oswald"/>
                          <a:cs typeface="Oswald"/>
                          <a:sym typeface="Oswald"/>
                        </a:rPr>
                        <a:t>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p>
                    <a:p>
                      <a:pPr marL="179999" lvl="0" indent="-149225" algn="l" defTabSz="342900" rtl="0" eaLnBrk="1" latinLnBrk="0" hangingPunct="1">
                        <a:spcBef>
                          <a:spcPts val="0"/>
                        </a:spcBef>
                        <a:spcAft>
                          <a:spcPts val="0"/>
                        </a:spcAft>
                        <a:buSzPts val="1000"/>
                        <a:buFont typeface="Oswald"/>
                        <a:buChar char="●"/>
                      </a:pPr>
                      <a:r>
                        <a:rPr lang="ru-RU" sz="900" strike="noStrike" kern="1200" dirty="0">
                          <a:solidFill>
                            <a:srgbClr val="000000"/>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a:t>
                      </a:r>
                      <a:r>
                        <a:rPr lang="ru-RU" sz="900" strike="noStrike" kern="1200" dirty="0" smtClean="0">
                          <a:solidFill>
                            <a:srgbClr val="000000"/>
                          </a:solidFill>
                          <a:latin typeface="Oswald"/>
                          <a:ea typeface="Oswald"/>
                          <a:cs typeface="Oswald"/>
                          <a:sym typeface="Oswald"/>
                        </a:rPr>
                        <a:t>«Единый </a:t>
                      </a:r>
                      <a:r>
                        <a:rPr lang="ru-RU" sz="900" strike="noStrike" kern="1200" dirty="0">
                          <a:solidFill>
                            <a:srgbClr val="000000"/>
                          </a:solidFill>
                          <a:latin typeface="Oswald"/>
                          <a:ea typeface="Oswald"/>
                          <a:cs typeface="Oswald"/>
                          <a:sym typeface="Oswald"/>
                        </a:rPr>
                        <a:t>портал государственных и  муниципальных услуг(функций</a:t>
                      </a:r>
                      <a:r>
                        <a:rPr lang="ru-RU" sz="900" strike="noStrike" kern="1200" dirty="0" smtClean="0">
                          <a:solidFill>
                            <a:srgbClr val="000000"/>
                          </a:solidFill>
                          <a:latin typeface="Oswald"/>
                          <a:ea typeface="Oswald"/>
                          <a:cs typeface="Oswald"/>
                          <a:sym typeface="Oswald"/>
                        </a:rPr>
                        <a:t>)» </a:t>
                      </a:r>
                      <a:r>
                        <a:rPr lang="ru-RU" sz="900" strike="noStrike" kern="1200" dirty="0">
                          <a:solidFill>
                            <a:srgbClr val="000000"/>
                          </a:solidFill>
                          <a:latin typeface="Oswald"/>
                          <a:ea typeface="Oswald"/>
                          <a:cs typeface="Oswald"/>
                          <a:sym typeface="Oswald"/>
                        </a:rPr>
                        <a:t>(портал </a:t>
                      </a:r>
                      <a:r>
                        <a:rPr lang="ru-RU" sz="900" strike="noStrike" kern="1200" dirty="0" smtClean="0">
                          <a:solidFill>
                            <a:srgbClr val="000000"/>
                          </a:solidFill>
                          <a:latin typeface="Oswald"/>
                          <a:ea typeface="Oswald"/>
                          <a:cs typeface="Oswald"/>
                          <a:sym typeface="Oswald"/>
                        </a:rPr>
                        <a:t>«</a:t>
                      </a:r>
                      <a:r>
                        <a:rPr lang="ru-RU" sz="900" strike="noStrike" kern="1200" dirty="0" err="1" smtClean="0">
                          <a:solidFill>
                            <a:srgbClr val="000000"/>
                          </a:solidFill>
                          <a:latin typeface="Oswald"/>
                          <a:ea typeface="Oswald"/>
                          <a:cs typeface="Oswald"/>
                          <a:sym typeface="Oswald"/>
                        </a:rPr>
                        <a:t>Госуслуги</a:t>
                      </a:r>
                      <a:r>
                        <a:rPr lang="ru-RU" sz="900" strike="noStrike" kern="1200" dirty="0" smtClean="0">
                          <a:solidFill>
                            <a:srgbClr val="000000"/>
                          </a:solidFill>
                          <a:latin typeface="Oswald"/>
                          <a:ea typeface="Oswald"/>
                          <a:cs typeface="Oswald"/>
                          <a:sym typeface="Oswald"/>
                        </a:rPr>
                        <a:t>«), </a:t>
                      </a:r>
                      <a:r>
                        <a:rPr lang="ru-RU" sz="900" strike="noStrike" kern="1200" dirty="0">
                          <a:solidFill>
                            <a:srgbClr val="000000"/>
                          </a:solidFill>
                          <a:latin typeface="Oswald"/>
                          <a:ea typeface="Oswald"/>
                          <a:cs typeface="Oswald"/>
                          <a:sym typeface="Oswald"/>
                        </a:rPr>
                        <a:t>об установлении семье гражданина (ребенку гражданина) МСЗ в связи с его мобилизацией (письмо Министерства от 19.12.2022 </a:t>
                      </a:r>
                      <a:r>
                        <a:rPr lang="ru-RU" sz="900" strike="noStrike" kern="1200" dirty="0" smtClean="0">
                          <a:solidFill>
                            <a:srgbClr val="000000"/>
                          </a:solidFill>
                          <a:latin typeface="Oswald"/>
                          <a:ea typeface="Oswald"/>
                          <a:cs typeface="Oswald"/>
                          <a:sym typeface="Oswald"/>
                        </a:rPr>
                        <a:t/>
                      </a:r>
                      <a:br>
                        <a:rPr lang="ru-RU" sz="900" strike="noStrike" kern="1200" dirty="0" smtClean="0">
                          <a:solidFill>
                            <a:srgbClr val="000000"/>
                          </a:solidFill>
                          <a:latin typeface="Oswald"/>
                          <a:ea typeface="Oswald"/>
                          <a:cs typeface="Oswald"/>
                          <a:sym typeface="Oswald"/>
                        </a:rPr>
                      </a:br>
                      <a:r>
                        <a:rPr lang="ru-RU" sz="900" strike="noStrike" kern="1200" dirty="0" smtClean="0">
                          <a:solidFill>
                            <a:srgbClr val="000000"/>
                          </a:solidFill>
                          <a:latin typeface="Oswald"/>
                          <a:ea typeface="Oswald"/>
                          <a:cs typeface="Oswald"/>
                          <a:sym typeface="Oswald"/>
                        </a:rPr>
                        <a:t>№ </a:t>
                      </a:r>
                      <a:r>
                        <a:rPr lang="ru-RU" sz="900" strike="noStrike" kern="1200" dirty="0">
                          <a:solidFill>
                            <a:srgbClr val="000000"/>
                          </a:solidFill>
                          <a:latin typeface="Oswald"/>
                          <a:ea typeface="Oswald"/>
                          <a:cs typeface="Oswald"/>
                          <a:sym typeface="Oswald"/>
                        </a:rPr>
                        <a:t>02-01-82/16646 </a:t>
                      </a:r>
                      <a:r>
                        <a:rPr lang="ru-RU" sz="900" strike="noStrike" kern="1200" dirty="0" smtClean="0">
                          <a:solidFill>
                            <a:srgbClr val="000000"/>
                          </a:solidFill>
                          <a:latin typeface="Oswald"/>
                          <a:ea typeface="Oswald"/>
                          <a:cs typeface="Oswald"/>
                          <a:sym typeface="Oswald"/>
                        </a:rPr>
                        <a:t>«О </a:t>
                      </a:r>
                      <a:r>
                        <a:rPr lang="ru-RU" sz="900" strike="noStrike" kern="1200" dirty="0">
                          <a:solidFill>
                            <a:srgbClr val="000000"/>
                          </a:solidFill>
                          <a:latin typeface="Oswald"/>
                          <a:ea typeface="Oswald"/>
                          <a:cs typeface="Oswald"/>
                          <a:sym typeface="Oswald"/>
                        </a:rPr>
                        <a:t>документах </a:t>
                      </a:r>
                      <a:r>
                        <a:rPr lang="ru-RU" sz="900" strike="noStrike" kern="1200" dirty="0" smtClean="0">
                          <a:solidFill>
                            <a:srgbClr val="000000"/>
                          </a:solidFill>
                          <a:latin typeface="Oswald"/>
                          <a:ea typeface="Oswald"/>
                          <a:cs typeface="Oswald"/>
                          <a:sym typeface="Oswald"/>
                        </a:rPr>
                        <a:t>– основаниях </a:t>
                      </a:r>
                      <a:r>
                        <a:rPr lang="ru-RU" sz="900" strike="noStrike" kern="1200" dirty="0">
                          <a:solidFill>
                            <a:srgbClr val="000000"/>
                          </a:solidFill>
                          <a:latin typeface="Oswald"/>
                          <a:ea typeface="Oswald"/>
                          <a:cs typeface="Oswald"/>
                          <a:sym typeface="Oswald"/>
                        </a:rPr>
                        <a:t>предоставления МСЗ в сфере </a:t>
                      </a:r>
                      <a:r>
                        <a:rPr lang="ru-RU" sz="900" strike="noStrike" kern="1200" dirty="0" smtClean="0">
                          <a:solidFill>
                            <a:srgbClr val="000000"/>
                          </a:solidFill>
                          <a:latin typeface="Oswald"/>
                          <a:ea typeface="Oswald"/>
                          <a:cs typeface="Oswald"/>
                          <a:sym typeface="Oswald"/>
                        </a:rPr>
                        <a:t>образования»)</a:t>
                      </a:r>
                      <a:endParaRPr lang="ru-RU" sz="900" strike="noStrike"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5"/>
                  </a:ext>
                </a:extLst>
              </a:tr>
            </a:tbl>
          </a:graphicData>
        </a:graphic>
      </p:graphicFrame>
      <p:sp>
        <p:nvSpPr>
          <p:cNvPr id="6" name="Google Shape;254;p37"/>
          <p:cNvSpPr txBox="1">
            <a:spLocks/>
          </p:cNvSpPr>
          <p:nvPr/>
        </p:nvSpPr>
        <p:spPr>
          <a:xfrm>
            <a:off x="2674050" y="225779"/>
            <a:ext cx="5760000" cy="5080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 typeface="Oswald" panose="020B0604020202020204" charset="-52"/>
              <a:buNone/>
            </a:pPr>
            <a:r>
              <a:rPr lang="ru-RU" sz="1300" dirty="0" smtClean="0">
                <a:solidFill>
                  <a:srgbClr val="000000"/>
                </a:solidFill>
                <a:latin typeface="Oswald" panose="020B0604020202020204" charset="-52"/>
                <a:ea typeface="Oswald"/>
                <a:cs typeface="Oswald"/>
                <a:sym typeface="Oswald"/>
              </a:rPr>
              <a:t>ДЕНЕЖНАЯ КОМПЕНСАЦИЯ НА ПРИОБРЕТЕНИЕ КОМПЛЕКТА ОДЕЖДЫ, ОБУВИ, МЯГКОГО ИНВЕНТАРЯ</a:t>
            </a:r>
            <a:endParaRPr lang="ru-RU" sz="2600" dirty="0">
              <a:solidFill>
                <a:srgbClr val="000000"/>
              </a:solidFill>
              <a:latin typeface="Oswald" panose="020B0604020202020204" charset="-52"/>
              <a:ea typeface="Oswald"/>
              <a:cs typeface="Oswald"/>
              <a:sym typeface="Oswald"/>
            </a:endParaRPr>
          </a:p>
        </p:txBody>
      </p:sp>
      <p:sp>
        <p:nvSpPr>
          <p:cNvPr id="7" name="Google Shape;256;p37"/>
          <p:cNvSpPr txBox="1"/>
          <p:nvPr/>
        </p:nvSpPr>
        <p:spPr>
          <a:xfrm>
            <a:off x="747150" y="225780"/>
            <a:ext cx="1926900" cy="5080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0587</a:t>
            </a:r>
            <a:endParaRPr sz="1500" b="1" dirty="0">
              <a:latin typeface="Oswald" panose="020B0604020202020204" charset="-52"/>
              <a:ea typeface="Oswald"/>
              <a:cs typeface="Oswald"/>
              <a:sym typeface="Oswald"/>
            </a:endParaRPr>
          </a:p>
        </p:txBody>
      </p:sp>
    </p:spTree>
    <p:extLst>
      <p:ext uri="{BB962C8B-B14F-4D97-AF65-F5344CB8AC3E}">
        <p14:creationId xmlns:p14="http://schemas.microsoft.com/office/powerpoint/2010/main" val="22944037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4" name="Google Shape;114;p17"/>
          <p:cNvSpPr/>
          <p:nvPr/>
        </p:nvSpPr>
        <p:spPr>
          <a:xfrm>
            <a:off x="380550" y="891662"/>
            <a:ext cx="8053500" cy="4107057"/>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a:t>
            </a:r>
            <a:r>
              <a:rPr lang="ru" b="1" dirty="0" smtClean="0">
                <a:solidFill>
                  <a:schemeClr val="tx1"/>
                </a:solidFill>
                <a:latin typeface="Oswald"/>
                <a:ea typeface="Oswald"/>
                <a:cs typeface="Oswald"/>
                <a:sym typeface="Oswald"/>
              </a:rPr>
              <a:t>основания</a:t>
            </a:r>
            <a:endParaRPr lang="en-US" b="1" dirty="0" smtClean="0">
              <a:solidFill>
                <a:schemeClr val="tx1"/>
              </a:solidFill>
              <a:latin typeface="Oswald"/>
              <a:ea typeface="Oswald"/>
              <a:cs typeface="Oswald"/>
              <a:sym typeface="Oswald"/>
            </a:endParaRPr>
          </a:p>
          <a:p>
            <a:pPr marL="460800" lvl="0" indent="-312950" algn="just">
              <a:buClr>
                <a:schemeClr val="dk2"/>
              </a:buClr>
              <a:buSzPts val="1300"/>
              <a:buFont typeface="Oswald"/>
              <a:buChar char="●"/>
            </a:pPr>
            <a:r>
              <a:rPr lang="ru-RU" dirty="0" smtClean="0"/>
              <a:t>Федеральный </a:t>
            </a:r>
            <a:r>
              <a:rPr lang="ru-RU" dirty="0"/>
              <a:t>закон от 21 декабря 1996 года № 159-ФЗ «О дополнительных гарантиях по социальной поддержке детей-сирот и детей, оставшихся без попечения родителей</a:t>
            </a:r>
            <a:r>
              <a:rPr lang="ru-RU" dirty="0" smtClean="0"/>
              <a:t>»</a:t>
            </a:r>
            <a:endParaRPr lang="ru-RU" dirty="0"/>
          </a:p>
          <a:p>
            <a:pPr marL="460800" indent="-312950" algn="just">
              <a:buClr>
                <a:schemeClr val="dk2"/>
              </a:buClr>
              <a:buSzPts val="1300"/>
              <a:buFont typeface="Oswald"/>
              <a:buChar char="●"/>
            </a:pPr>
            <a:r>
              <a:rPr lang="ru-RU" dirty="0"/>
              <a:t>Федеральный закон от 29 декабря 2012 года № 273-ФЗ «Об образовании в Российской Федерации</a:t>
            </a:r>
            <a:r>
              <a:rPr lang="ru-RU" dirty="0" smtClean="0"/>
              <a:t>»</a:t>
            </a:r>
            <a:endParaRPr lang="ru-RU" dirty="0"/>
          </a:p>
          <a:p>
            <a:pPr marL="460800" indent="-312950" algn="just">
              <a:buClr>
                <a:schemeClr val="dk2"/>
              </a:buClr>
              <a:buSzPts val="1300"/>
              <a:buFont typeface="Oswald"/>
              <a:buChar char="●"/>
            </a:pPr>
            <a:r>
              <a:rPr lang="ru-RU" dirty="0"/>
              <a:t>Закон Свердловской области от 15 июля 2013 года № 78-ОЗ «Об образовании в Свердловской области</a:t>
            </a:r>
            <a:r>
              <a:rPr lang="ru-RU" dirty="0" smtClean="0"/>
              <a:t>»</a:t>
            </a:r>
            <a:endParaRPr lang="ru-RU" dirty="0"/>
          </a:p>
          <a:p>
            <a:pPr marL="460800" indent="-312950" algn="just">
              <a:buClr>
                <a:schemeClr val="dk2"/>
              </a:buClr>
              <a:buSzPts val="1300"/>
              <a:buFont typeface="Oswald"/>
              <a:buChar char="●"/>
            </a:pPr>
            <a:r>
              <a:rPr lang="ru-RU" dirty="0" smtClean="0">
                <a:sym typeface="Oswald"/>
              </a:rPr>
              <a:t>П</a:t>
            </a:r>
            <a:r>
              <a:rPr lang="ru" dirty="0" smtClean="0">
                <a:sym typeface="Oswald"/>
              </a:rPr>
              <a:t>остановление Правительства Свердловской области от 18.05.2017 № 346-ПП «Об утверждении Положения о размере и порядке выплаты пособия на приобретение учебной литературы и письменных принадлежностей детям-сиротам и детям, оставшимся без попечения родителей, лицам из числа детей-сирот и детей, оставшихся без попечения родителей, лицам, потерявшим в период обучения обоих родителей или единственного родителя, обучающимся по очной форме обучения по основным профессиональным образовательным программам за счет средств областного бюджета или местных бюджетов муниципальных образований, расположенных на территории Свердловской области»</a:t>
            </a:r>
          </a:p>
          <a:p>
            <a:pPr marL="460800" lvl="0" indent="-312950" algn="just">
              <a:buClr>
                <a:schemeClr val="dk2"/>
              </a:buClr>
              <a:buSzPts val="1300"/>
              <a:buFont typeface="Oswald"/>
              <a:buChar char="●"/>
            </a:pPr>
            <a:endParaRPr dirty="0">
              <a:solidFill>
                <a:srgbClr val="7030A0"/>
              </a:solidFill>
              <a:latin typeface="Oswald"/>
              <a:ea typeface="Oswald"/>
              <a:cs typeface="Oswald"/>
              <a:sym typeface="Oswald"/>
            </a:endParaRPr>
          </a:p>
          <a:p>
            <a:pPr marL="0" lvl="0" indent="0" algn="ctr" rtl="0">
              <a:spcBef>
                <a:spcPts val="0"/>
              </a:spcBef>
              <a:spcAft>
                <a:spcPts val="0"/>
              </a:spcAft>
              <a:buNone/>
            </a:pPr>
            <a:r>
              <a:rPr lang="ru" b="1" dirty="0" smtClean="0">
                <a:solidFill>
                  <a:schemeClr val="tx1"/>
                </a:solidFill>
                <a:latin typeface="Oswald"/>
                <a:ea typeface="Oswald"/>
                <a:cs typeface="Oswald"/>
                <a:sym typeface="Oswald"/>
              </a:rPr>
              <a:t>Форма </a:t>
            </a:r>
            <a:r>
              <a:rPr lang="ru" b="1" dirty="0">
                <a:solidFill>
                  <a:schemeClr val="tx1"/>
                </a:solidFill>
                <a:latin typeface="Oswald"/>
                <a:ea typeface="Oswald"/>
                <a:cs typeface="Oswald"/>
                <a:sym typeface="Oswald"/>
              </a:rPr>
              <a:t>предоставления - денежная</a:t>
            </a:r>
            <a:endParaRPr b="1" dirty="0">
              <a:solidFill>
                <a:schemeClr val="tx1"/>
              </a:solidFill>
              <a:latin typeface="Oswald"/>
              <a:ea typeface="Oswald"/>
              <a:cs typeface="Oswald"/>
              <a:sym typeface="Oswald"/>
            </a:endParaRPr>
          </a:p>
          <a:p>
            <a:pPr marL="460800" marR="0" lvl="0" indent="-312950" algn="l" rtl="0">
              <a:spcBef>
                <a:spcPts val="0"/>
              </a:spcBef>
              <a:spcAft>
                <a:spcPts val="0"/>
              </a:spcAft>
              <a:buClr>
                <a:schemeClr val="dk2"/>
              </a:buClr>
              <a:buSzPts val="1300"/>
              <a:buFont typeface="Oswald"/>
              <a:buChar char="●"/>
            </a:pPr>
            <a:r>
              <a:rPr lang="ru" dirty="0" smtClean="0">
                <a:solidFill>
                  <a:schemeClr val="tx1"/>
                </a:solidFill>
                <a:latin typeface="Oswald"/>
                <a:ea typeface="Oswald"/>
                <a:cs typeface="Oswald"/>
                <a:sym typeface="Oswald"/>
              </a:rPr>
              <a:t>Размер </a:t>
            </a:r>
            <a:r>
              <a:rPr lang="ru" dirty="0">
                <a:solidFill>
                  <a:schemeClr val="tx1"/>
                </a:solidFill>
                <a:latin typeface="Oswald"/>
                <a:ea typeface="Oswald"/>
                <a:cs typeface="Oswald"/>
                <a:sym typeface="Oswald"/>
              </a:rPr>
              <a:t>выплаты: трехмесячная государственная социальная стипендия без учета районного коэффициента</a:t>
            </a:r>
            <a:endParaRPr lang="en-US" dirty="0">
              <a:solidFill>
                <a:schemeClr val="tx1"/>
              </a:solidFill>
              <a:latin typeface="Oswald"/>
              <a:ea typeface="Oswald"/>
              <a:cs typeface="Oswald"/>
              <a:sym typeface="Oswald"/>
            </a:endParaRPr>
          </a:p>
          <a:p>
            <a:pPr marL="460800" marR="0" lvl="0" indent="-312950" algn="l" rtl="0">
              <a:spcBef>
                <a:spcPts val="0"/>
              </a:spcBef>
              <a:spcAft>
                <a:spcPts val="0"/>
              </a:spcAft>
              <a:buClr>
                <a:schemeClr val="dk2"/>
              </a:buClr>
              <a:buSzPts val="1300"/>
              <a:buFont typeface="Oswald"/>
              <a:buChar char="●"/>
            </a:pPr>
            <a:endParaRPr b="1" dirty="0">
              <a:solidFill>
                <a:schemeClr val="tx1"/>
              </a:solidFill>
              <a:highlight>
                <a:schemeClr val="lt2"/>
              </a:highlight>
              <a:latin typeface="Oswald"/>
              <a:ea typeface="Oswald"/>
              <a:cs typeface="Oswald"/>
              <a:sym typeface="Oswald"/>
            </a:endParaRPr>
          </a:p>
          <a:p>
            <a:pPr algn="ctr"/>
            <a:r>
              <a:rPr lang="ru" b="1" dirty="0">
                <a:solidFill>
                  <a:schemeClr val="tx1"/>
                </a:solidFill>
                <a:latin typeface="Oswald"/>
                <a:ea typeface="Oswald"/>
                <a:cs typeface="Oswald"/>
                <a:sym typeface="Oswald"/>
              </a:rPr>
              <a:t>Периодичность выплаты</a:t>
            </a:r>
            <a:endParaRPr lang="en-US" b="1" dirty="0">
              <a:solidFill>
                <a:schemeClr val="tx1"/>
              </a:solidFill>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dirty="0" smtClean="0">
                <a:solidFill>
                  <a:schemeClr val="tx1"/>
                </a:solidFill>
                <a:latin typeface="Oswald"/>
                <a:ea typeface="Oswald"/>
                <a:cs typeface="Oswald"/>
                <a:sym typeface="Oswald"/>
              </a:rPr>
              <a:t>Ежегодно (не </a:t>
            </a:r>
            <a:r>
              <a:rPr lang="ru" dirty="0">
                <a:solidFill>
                  <a:schemeClr val="tx1"/>
                </a:solidFill>
                <a:latin typeface="Oswald"/>
                <a:ea typeface="Oswald"/>
                <a:cs typeface="Oswald"/>
                <a:sym typeface="Oswald"/>
              </a:rPr>
              <a:t>позднее 30 дней с начала учебного </a:t>
            </a:r>
            <a:r>
              <a:rPr lang="ru" dirty="0" smtClean="0">
                <a:solidFill>
                  <a:schemeClr val="tx1"/>
                </a:solidFill>
                <a:latin typeface="Oswald"/>
                <a:ea typeface="Oswald"/>
                <a:cs typeface="Oswald"/>
                <a:sym typeface="Oswald"/>
              </a:rPr>
              <a:t>года)</a:t>
            </a:r>
            <a:endParaRPr dirty="0">
              <a:solidFill>
                <a:schemeClr val="tx1"/>
              </a:solidFill>
              <a:latin typeface="Oswald"/>
              <a:ea typeface="Oswald"/>
              <a:cs typeface="Oswald"/>
              <a:sym typeface="Oswald"/>
            </a:endParaRPr>
          </a:p>
        </p:txBody>
      </p:sp>
      <p:sp>
        <p:nvSpPr>
          <p:cNvPr id="5" name="Google Shape;227;p33"/>
          <p:cNvSpPr txBox="1"/>
          <p:nvPr/>
        </p:nvSpPr>
        <p:spPr>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panose="00000500000000000000" pitchFamily="2" charset="-52"/>
                <a:ea typeface="Oswald"/>
                <a:cs typeface="Oswald"/>
                <a:sym typeface="Oswald"/>
              </a:rPr>
              <a:t>КОД МЕРЫ </a:t>
            </a:r>
            <a:r>
              <a:rPr lang="en-US" sz="1500" b="1" dirty="0" smtClean="0">
                <a:solidFill>
                  <a:schemeClr val="tx1"/>
                </a:solidFill>
                <a:latin typeface="Oswald" panose="00000500000000000000" pitchFamily="2" charset="-52"/>
                <a:ea typeface="Oswald"/>
                <a:cs typeface="Oswald"/>
                <a:sym typeface="Oswald"/>
              </a:rPr>
              <a:t>4459</a:t>
            </a:r>
            <a:endParaRPr sz="1500" b="1" dirty="0">
              <a:solidFill>
                <a:schemeClr val="tx1"/>
              </a:solidFill>
              <a:latin typeface="Oswald" panose="00000500000000000000" pitchFamily="2" charset="-52"/>
              <a:ea typeface="Oswald"/>
              <a:cs typeface="Oswald"/>
              <a:sym typeface="Oswald"/>
            </a:endParaRPr>
          </a:p>
        </p:txBody>
      </p:sp>
      <p:sp>
        <p:nvSpPr>
          <p:cNvPr id="6" name="Google Shape;249;p36"/>
          <p:cNvSpPr txBox="1">
            <a:spLocks/>
          </p:cNvSpPr>
          <p:nvPr/>
        </p:nvSpPr>
        <p:spPr>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dirty="0">
                <a:solidFill>
                  <a:schemeClr val="tx1"/>
                </a:solidFill>
                <a:latin typeface="Oswald" panose="00000500000000000000" pitchFamily="2" charset="-52"/>
                <a:ea typeface="Oswald"/>
                <a:cs typeface="Oswald"/>
                <a:sym typeface="Oswald"/>
              </a:rPr>
              <a:t>Ежегодное пособие на приобретение учебной литературы и письменных принадлежностей</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graphicFrame>
        <p:nvGraphicFramePr>
          <p:cNvPr id="122" name="Google Shape;122;p18"/>
          <p:cNvGraphicFramePr/>
          <p:nvPr>
            <p:extLst>
              <p:ext uri="{D42A27DB-BD31-4B8C-83A1-F6EECF244321}">
                <p14:modId xmlns:p14="http://schemas.microsoft.com/office/powerpoint/2010/main" val="389246998"/>
              </p:ext>
            </p:extLst>
          </p:nvPr>
        </p:nvGraphicFramePr>
        <p:xfrm>
          <a:off x="337080" y="891663"/>
          <a:ext cx="8494225" cy="3825000"/>
        </p:xfrm>
        <a:graphic>
          <a:graphicData uri="http://schemas.openxmlformats.org/drawingml/2006/table">
            <a:tbl>
              <a:tblPr>
                <a:noFill/>
                <a:tableStyleId>{BF4A3D39-4975-46BA-BE83-8B02B6239DEE}</a:tableStyleId>
              </a:tblPr>
              <a:tblGrid>
                <a:gridCol w="4810984">
                  <a:extLst>
                    <a:ext uri="{9D8B030D-6E8A-4147-A177-3AD203B41FA5}">
                      <a16:colId xmlns:a16="http://schemas.microsoft.com/office/drawing/2014/main" val="20000"/>
                    </a:ext>
                  </a:extLst>
                </a:gridCol>
                <a:gridCol w="3683241">
                  <a:extLst>
                    <a:ext uri="{9D8B030D-6E8A-4147-A177-3AD203B41FA5}">
                      <a16:colId xmlns:a16="http://schemas.microsoft.com/office/drawing/2014/main" val="20001"/>
                    </a:ext>
                  </a:extLst>
                </a:gridCol>
              </a:tblGrid>
              <a:tr h="0">
                <a:tc>
                  <a:txBody>
                    <a:bodyPr/>
                    <a:lstStyle/>
                    <a:p>
                      <a:pPr marL="0" lvl="0" indent="0" algn="ctr" rtl="0">
                        <a:spcBef>
                          <a:spcPts val="0"/>
                        </a:spcBef>
                        <a:spcAft>
                          <a:spcPts val="0"/>
                        </a:spcAft>
                        <a:buNone/>
                      </a:pPr>
                      <a:r>
                        <a:rPr lang="ru-RU" sz="1000" b="1" dirty="0">
                          <a:latin typeface="Oswald"/>
                          <a:ea typeface="Oswald"/>
                          <a:cs typeface="Oswald"/>
                          <a:sym typeface="Oswald"/>
                        </a:rPr>
                        <a:t>Категория получателей </a:t>
                      </a:r>
                      <a:endParaRPr lang="ru-RU" sz="1000" b="1" dirty="0" smtClean="0">
                        <a:latin typeface="Oswald"/>
                        <a:ea typeface="Oswald"/>
                        <a:cs typeface="Oswald"/>
                        <a:sym typeface="Oswald"/>
                      </a:endParaRPr>
                    </a:p>
                    <a:p>
                      <a:pPr marL="0" lvl="0" indent="0" algn="ctr" rtl="0">
                        <a:spcBef>
                          <a:spcPts val="0"/>
                        </a:spcBef>
                        <a:spcAft>
                          <a:spcPts val="0"/>
                        </a:spcAft>
                        <a:buNone/>
                      </a:pPr>
                      <a:r>
                        <a:rPr lang="ru-RU" sz="1000" b="1" dirty="0" smtClean="0">
                          <a:latin typeface="Oswald"/>
                          <a:ea typeface="Oswald"/>
                          <a:cs typeface="Oswald"/>
                          <a:sym typeface="Oswald"/>
                        </a:rPr>
                        <a:t>(</a:t>
                      </a:r>
                      <a:r>
                        <a:rPr lang="ru-RU" sz="1000" b="1" dirty="0">
                          <a:latin typeface="Oswald"/>
                          <a:ea typeface="Oswald"/>
                          <a:cs typeface="Oswald"/>
                          <a:sym typeface="Oswald"/>
                        </a:rPr>
                        <a:t>в соответствии с НПА Свердловской области)</a:t>
                      </a:r>
                      <a:endParaRPr sz="10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000" b="1" dirty="0">
                          <a:latin typeface="Oswald"/>
                          <a:ea typeface="Oswald"/>
                          <a:cs typeface="Oswald"/>
                          <a:sym typeface="Oswald"/>
                        </a:rPr>
                        <a:t>Порядок получения</a:t>
                      </a:r>
                      <a:endParaRPr sz="10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579290">
                <a:tc>
                  <a:txBody>
                    <a:bodyPr/>
                    <a:lstStyle/>
                    <a:p>
                      <a:pPr marL="179999" lvl="0" indent="-162599" algn="l" rtl="0">
                        <a:spcBef>
                          <a:spcPts val="0"/>
                        </a:spcBef>
                        <a:spcAft>
                          <a:spcPts val="0"/>
                        </a:spcAft>
                        <a:buClr>
                          <a:schemeClr val="dk2"/>
                        </a:buClr>
                        <a:buSzPts val="1200"/>
                        <a:buFont typeface="Oswald"/>
                        <a:buChar char="●"/>
                      </a:pPr>
                      <a:r>
                        <a:rPr lang="ru" sz="900" b="0" dirty="0">
                          <a:solidFill>
                            <a:schemeClr val="tx1"/>
                          </a:solidFill>
                          <a:latin typeface="Oswald"/>
                          <a:ea typeface="Oswald"/>
                          <a:cs typeface="Oswald"/>
                          <a:sym typeface="Oswald"/>
                        </a:rPr>
                        <a:t>Лица в возрасте от 18 лет до 23 лет, у которых в период их обучения по основным профессиональным</a:t>
                      </a:r>
                      <a:r>
                        <a:rPr lang="ru" sz="900" b="0" baseline="0" dirty="0">
                          <a:solidFill>
                            <a:schemeClr val="tx1"/>
                          </a:solidFill>
                          <a:latin typeface="Oswald"/>
                          <a:ea typeface="Oswald"/>
                          <a:cs typeface="Oswald"/>
                          <a:sym typeface="Oswald"/>
                        </a:rPr>
                        <a:t> образовательным программам и (или)</a:t>
                      </a:r>
                      <a:r>
                        <a:rPr lang="ru" sz="900" b="0" dirty="0">
                          <a:solidFill>
                            <a:schemeClr val="tx1"/>
                          </a:solidFill>
                          <a:latin typeface="Oswald"/>
                          <a:ea typeface="Oswald"/>
                          <a:cs typeface="Oswald"/>
                          <a:sym typeface="Oswald"/>
                        </a:rPr>
                        <a:t>  по программам</a:t>
                      </a:r>
                      <a:r>
                        <a:rPr lang="ru" sz="900" b="0" baseline="0" dirty="0">
                          <a:solidFill>
                            <a:schemeClr val="tx1"/>
                          </a:solidFill>
                          <a:latin typeface="Oswald"/>
                          <a:ea typeface="Oswald"/>
                          <a:cs typeface="Oswald"/>
                          <a:sym typeface="Oswald"/>
                        </a:rPr>
                        <a:t> профессиональной подготовки по профессиям  рабочих, должностям служащих умерли оба родителя или единственный родитель</a:t>
                      </a:r>
                      <a:endParaRPr sz="900" b="0" dirty="0">
                        <a:solidFill>
                          <a:schemeClr val="tx1"/>
                        </a:solidFill>
                        <a:latin typeface="Oswald"/>
                        <a:ea typeface="Oswald"/>
                        <a:cs typeface="Oswald"/>
                        <a:sym typeface="Oswald"/>
                      </a:endParaRPr>
                    </a:p>
                  </a:txBody>
                  <a:tcPr marL="91425" marR="91425" marT="91425" marB="91425"/>
                </a:tc>
                <a:tc>
                  <a:txBody>
                    <a:bodyPr/>
                    <a:lstStyle/>
                    <a:p>
                      <a:pPr marL="179999" lvl="0" indent="-162599" algn="l" rtl="0">
                        <a:spcBef>
                          <a:spcPts val="0"/>
                        </a:spcBef>
                        <a:spcAft>
                          <a:spcPts val="0"/>
                        </a:spcAft>
                        <a:buSzPts val="1200"/>
                        <a:buFont typeface="Oswald"/>
                        <a:buChar char="●"/>
                      </a:pPr>
                      <a:r>
                        <a:rPr lang="ru" sz="900" b="0" dirty="0">
                          <a:latin typeface="Oswald"/>
                          <a:ea typeface="Oswald"/>
                          <a:cs typeface="Oswald"/>
                          <a:sym typeface="Oswald"/>
                        </a:rPr>
                        <a:t>Подача заявления руководителю образовательной организации</a:t>
                      </a:r>
                      <a:endParaRPr sz="900" b="0" dirty="0">
                        <a:solidFill>
                          <a:srgbClr val="FF0000"/>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900" b="0" dirty="0">
                          <a:latin typeface="Oswald"/>
                          <a:ea typeface="Oswald"/>
                          <a:cs typeface="Oswald"/>
                          <a:sym typeface="Oswald"/>
                        </a:rPr>
                        <a:t>Свидетельство о смерти обоих родителей или единственного родителя</a:t>
                      </a:r>
                      <a:endParaRPr sz="900" b="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rtl="0">
                        <a:spcBef>
                          <a:spcPts val="0"/>
                        </a:spcBef>
                        <a:spcAft>
                          <a:spcPts val="0"/>
                        </a:spcAft>
                        <a:buSzPts val="1200"/>
                        <a:buFont typeface="Oswald"/>
                        <a:buChar char="●"/>
                      </a:pPr>
                      <a:r>
                        <a:rPr lang="ru" sz="900" b="0" kern="1200" dirty="0">
                          <a:solidFill>
                            <a:schemeClr val="tx1"/>
                          </a:solidFill>
                          <a:latin typeface="Oswald"/>
                          <a:ea typeface="Oswald"/>
                          <a:cs typeface="Oswald"/>
                          <a:sym typeface="Oswald"/>
                        </a:rPr>
                        <a:t>Дети-сироты</a:t>
                      </a:r>
                      <a:endParaRPr sz="900" b="0" kern="1200" dirty="0">
                        <a:solidFill>
                          <a:schemeClr val="tx1"/>
                        </a:solidFill>
                        <a:latin typeface="Oswald"/>
                        <a:ea typeface="Oswald"/>
                        <a:cs typeface="Oswald"/>
                        <a:sym typeface="Oswald"/>
                      </a:endParaRPr>
                    </a:p>
                  </a:txBody>
                  <a:tcPr marL="91425" marR="91425" marT="91425" marB="91425"/>
                </a:tc>
                <a:tc rowSpan="3">
                  <a:txBody>
                    <a:bodyPr/>
                    <a:lstStyle/>
                    <a:p>
                      <a:pPr marL="179999" lvl="0" indent="-162599" algn="l" rtl="0">
                        <a:spcBef>
                          <a:spcPts val="0"/>
                        </a:spcBef>
                        <a:spcAft>
                          <a:spcPts val="0"/>
                        </a:spcAft>
                        <a:buSzPts val="1200"/>
                        <a:buFont typeface="Oswald"/>
                        <a:buChar char="●"/>
                      </a:pPr>
                      <a:r>
                        <a:rPr lang="ru-RU" sz="900" b="0" dirty="0" smtClean="0">
                          <a:latin typeface="Oswald"/>
                          <a:ea typeface="Oswald"/>
                          <a:cs typeface="Oswald"/>
                          <a:sym typeface="Oswald"/>
                        </a:rPr>
                        <a:t>Подача заявления руководителю образовательной организации</a:t>
                      </a:r>
                    </a:p>
                    <a:p>
                      <a:pPr marL="179999" lvl="0" indent="-162599" algn="l" rtl="0">
                        <a:spcBef>
                          <a:spcPts val="0"/>
                        </a:spcBef>
                        <a:spcAft>
                          <a:spcPts val="0"/>
                        </a:spcAft>
                        <a:buSzPts val="1200"/>
                        <a:buFont typeface="Oswald"/>
                        <a:buChar char="●"/>
                      </a:pPr>
                      <a:r>
                        <a:rPr lang="ru-RU" sz="900" b="0" dirty="0" smtClean="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p>
                    <a:p>
                      <a:pPr marL="17400" lvl="0" indent="0" algn="l" rtl="0">
                        <a:spcBef>
                          <a:spcPts val="0"/>
                        </a:spcBef>
                        <a:spcAft>
                          <a:spcPts val="0"/>
                        </a:spcAft>
                        <a:buSzPts val="1200"/>
                        <a:buFont typeface="Oswald"/>
                        <a:buNone/>
                      </a:pPr>
                      <a:endParaRPr sz="900" b="0" dirty="0">
                        <a:latin typeface="Oswald"/>
                        <a:ea typeface="Oswald"/>
                        <a:cs typeface="Oswald"/>
                        <a:sym typeface="Oswald"/>
                      </a:endParaRPr>
                    </a:p>
                  </a:txBody>
                  <a:tcPr marL="91425" marR="91425" marT="91425" marB="91425"/>
                </a:tc>
                <a:extLst>
                  <a:ext uri="{0D108BD9-81ED-4DB2-BD59-A6C34878D82A}">
                    <a16:rowId xmlns:a16="http://schemas.microsoft.com/office/drawing/2014/main" val="930170757"/>
                  </a:ext>
                </a:extLst>
              </a:tr>
              <a:tr h="0">
                <a:tc>
                  <a:txBody>
                    <a:bodyPr/>
                    <a:lstStyle/>
                    <a:p>
                      <a:pPr marL="179999" lvl="0" indent="-162599" algn="l" rtl="0">
                        <a:spcBef>
                          <a:spcPts val="0"/>
                        </a:spcBef>
                        <a:spcAft>
                          <a:spcPts val="0"/>
                        </a:spcAft>
                        <a:buSzPts val="1200"/>
                        <a:buFont typeface="Oswald"/>
                        <a:buChar char="●"/>
                      </a:pPr>
                      <a:r>
                        <a:rPr lang="ru" sz="900" b="0" kern="1200" dirty="0">
                          <a:solidFill>
                            <a:schemeClr val="tx1"/>
                          </a:solidFill>
                          <a:latin typeface="Oswald"/>
                          <a:ea typeface="Oswald"/>
                          <a:cs typeface="Oswald"/>
                          <a:sym typeface="Oswald"/>
                        </a:rPr>
                        <a:t>Дети, оставшиеся без попечения родителей</a:t>
                      </a:r>
                      <a:endParaRPr sz="900" b="0" kern="1200" dirty="0">
                        <a:solidFill>
                          <a:schemeClr val="tx1"/>
                        </a:solidFill>
                        <a:latin typeface="Oswald"/>
                        <a:ea typeface="Oswald"/>
                        <a:cs typeface="Oswald"/>
                        <a:sym typeface="Oswald"/>
                      </a:endParaRPr>
                    </a:p>
                  </a:txBody>
                  <a:tcPr marL="91425" marR="91425" marT="91425" marB="91425"/>
                </a:tc>
                <a:tc vMerge="1">
                  <a:txBody>
                    <a:bodyPr/>
                    <a:lstStyle/>
                    <a:p>
                      <a:pPr marL="179999" lvl="0" indent="-162599" algn="l" rtl="0">
                        <a:spcBef>
                          <a:spcPts val="0"/>
                        </a:spcBef>
                        <a:spcAft>
                          <a:spcPts val="0"/>
                        </a:spcAft>
                        <a:buSzPts val="1200"/>
                        <a:buFont typeface="Oswald"/>
                        <a:buChar char="●"/>
                      </a:pPr>
                      <a:endParaRPr sz="1000" b="0" dirty="0">
                        <a:latin typeface="Oswald"/>
                        <a:ea typeface="Oswald"/>
                        <a:cs typeface="Oswald"/>
                        <a:sym typeface="Oswald"/>
                      </a:endParaRPr>
                    </a:p>
                  </a:txBody>
                  <a:tcPr marL="91425" marR="91425" marT="91425" marB="91425"/>
                </a:tc>
                <a:extLst>
                  <a:ext uri="{0D108BD9-81ED-4DB2-BD59-A6C34878D82A}">
                    <a16:rowId xmlns:a16="http://schemas.microsoft.com/office/drawing/2014/main" val="1396293090"/>
                  </a:ext>
                </a:extLst>
              </a:tr>
              <a:tr h="0">
                <a:tc>
                  <a:txBody>
                    <a:bodyPr/>
                    <a:lstStyle/>
                    <a:p>
                      <a:pPr marL="179999" lvl="0" indent="-162599" algn="l" rtl="0">
                        <a:spcBef>
                          <a:spcPts val="0"/>
                        </a:spcBef>
                        <a:spcAft>
                          <a:spcPts val="0"/>
                        </a:spcAft>
                        <a:buSzPts val="1200"/>
                        <a:buFont typeface="Oswald"/>
                        <a:buChar char="●"/>
                      </a:pPr>
                      <a:r>
                        <a:rPr lang="ru" sz="900" b="0" kern="1200" dirty="0">
                          <a:solidFill>
                            <a:schemeClr val="tx1"/>
                          </a:solidFill>
                          <a:latin typeface="Oswald"/>
                          <a:ea typeface="Oswald"/>
                          <a:cs typeface="Oswald"/>
                          <a:sym typeface="Oswald"/>
                        </a:rPr>
                        <a:t>Лица из числа детей-сирот и детей, оставшихся без попечения родителей</a:t>
                      </a:r>
                      <a:endParaRPr sz="900" b="0" kern="1200" dirty="0">
                        <a:solidFill>
                          <a:schemeClr val="tx1"/>
                        </a:solidFill>
                        <a:latin typeface="Oswald"/>
                        <a:ea typeface="Oswald"/>
                        <a:cs typeface="Oswald"/>
                        <a:sym typeface="Oswald"/>
                      </a:endParaRPr>
                    </a:p>
                  </a:txBody>
                  <a:tcPr marL="91425" marR="91425" marT="91425" marB="91425"/>
                </a:tc>
                <a:tc vMerge="1">
                  <a:txBody>
                    <a:bodyPr/>
                    <a:lstStyle/>
                    <a:p>
                      <a:pPr marL="179999" lvl="0" indent="-162599" algn="l" rtl="0">
                        <a:spcBef>
                          <a:spcPts val="0"/>
                        </a:spcBef>
                        <a:spcAft>
                          <a:spcPts val="0"/>
                        </a:spcAft>
                        <a:buSzPts val="1200"/>
                        <a:buFont typeface="Oswald"/>
                        <a:buChar char="●"/>
                      </a:pPr>
                      <a:endParaRPr sz="1000" b="0" dirty="0">
                        <a:latin typeface="Oswald"/>
                        <a:ea typeface="Oswald"/>
                        <a:cs typeface="Oswald"/>
                        <a:sym typeface="Oswald"/>
                      </a:endParaRPr>
                    </a:p>
                  </a:txBody>
                  <a:tcPr marL="91425" marR="91425" marT="91425" marB="91425"/>
                </a:tc>
                <a:extLst>
                  <a:ext uri="{0D108BD9-81ED-4DB2-BD59-A6C34878D82A}">
                    <a16:rowId xmlns:a16="http://schemas.microsoft.com/office/drawing/2014/main" val="690697148"/>
                  </a:ext>
                </a:extLst>
              </a:tr>
              <a:tr h="0">
                <a:tc>
                  <a:txBody>
                    <a:bodyPr/>
                    <a:lstStyle/>
                    <a:p>
                      <a:pPr marL="179999" lvl="0" indent="-162599" algn="l" rtl="0">
                        <a:spcBef>
                          <a:spcPts val="0"/>
                        </a:spcBef>
                        <a:spcAft>
                          <a:spcPts val="0"/>
                        </a:spcAft>
                        <a:buSzPts val="1200"/>
                        <a:buFont typeface="Oswald"/>
                        <a:buChar char="●"/>
                      </a:pPr>
                      <a:r>
                        <a:rPr lang="ru-RU" sz="900" b="0" dirty="0" smtClean="0">
                          <a:solidFill>
                            <a:schemeClr val="tx1"/>
                          </a:solidFill>
                          <a:latin typeface="Oswald"/>
                          <a:ea typeface="Oswald"/>
                          <a:cs typeface="Oswald"/>
                          <a:sym typeface="Oswald"/>
                        </a:rPr>
                        <a:t>Дети-сироты с </a:t>
                      </a:r>
                      <a:r>
                        <a:rPr lang="ru-RU" sz="900" b="0" kern="1200" dirty="0" smtClean="0">
                          <a:solidFill>
                            <a:schemeClr val="tx1"/>
                          </a:solidFill>
                          <a:latin typeface="Oswald"/>
                          <a:ea typeface="Oswald"/>
                          <a:cs typeface="Oswald"/>
                          <a:sym typeface="Oswald"/>
                        </a:rPr>
                        <a:t>ограниченными возможностями здоровья (в том числе с </a:t>
                      </a:r>
                      <a:r>
                        <a:rPr lang="ru-RU" sz="900" b="0" kern="1200" dirty="0" smtClean="0">
                          <a:solidFill>
                            <a:schemeClr val="tx1"/>
                          </a:solidFill>
                          <a:latin typeface="Oswald"/>
                          <a:ea typeface="Oswald"/>
                          <a:cs typeface="Oswald"/>
                        </a:rPr>
                        <a:t>нарушением интеллекта</a:t>
                      </a:r>
                      <a:r>
                        <a:rPr lang="ru-RU" sz="900" b="0" kern="1200" dirty="0" smtClean="0">
                          <a:solidFill>
                            <a:schemeClr val="tx1"/>
                          </a:solidFill>
                          <a:latin typeface="Oswald"/>
                          <a:ea typeface="Oswald"/>
                          <a:cs typeface="Oswald"/>
                          <a:sym typeface="Oswald"/>
                        </a:rPr>
                        <a:t>), обучающиеся по очной форме обучения по программам переподготовки рабочих и служащих за счет </a:t>
                      </a:r>
                      <a:r>
                        <a:rPr lang="ru-RU" sz="900" b="0" dirty="0" smtClean="0">
                          <a:solidFill>
                            <a:schemeClr val="tx1"/>
                          </a:solidFill>
                          <a:latin typeface="Oswald"/>
                          <a:ea typeface="Oswald"/>
                          <a:cs typeface="Oswald"/>
                          <a:sym typeface="Oswald"/>
                        </a:rPr>
                        <a:t>средств областного бюджета;</a:t>
                      </a:r>
                      <a:endParaRPr sz="900" b="0" dirty="0">
                        <a:solidFill>
                          <a:schemeClr val="tx1"/>
                        </a:solidFill>
                        <a:latin typeface="Oswald"/>
                        <a:ea typeface="Oswald"/>
                        <a:cs typeface="Oswald"/>
                        <a:sym typeface="Oswald"/>
                      </a:endParaRPr>
                    </a:p>
                  </a:txBody>
                  <a:tcPr marL="91425" marR="91425" marT="91425" marB="91425"/>
                </a:tc>
                <a:tc rowSpan="3">
                  <a:txBody>
                    <a:bodyPr/>
                    <a:lstStyle/>
                    <a:p>
                      <a:pPr marL="179999" lvl="0" indent="-162599" algn="l" rtl="0">
                        <a:spcBef>
                          <a:spcPts val="0"/>
                        </a:spcBef>
                        <a:spcAft>
                          <a:spcPts val="0"/>
                        </a:spcAft>
                        <a:buSzPts val="1200"/>
                        <a:buFont typeface="Oswald"/>
                        <a:buChar char="●"/>
                      </a:pPr>
                      <a:r>
                        <a:rPr lang="ru" sz="900" b="0" dirty="0">
                          <a:latin typeface="Oswald"/>
                          <a:ea typeface="Oswald"/>
                          <a:cs typeface="Oswald"/>
                          <a:sym typeface="Oswald"/>
                        </a:rPr>
                        <a:t>Подача заявления руководителю образовательной организации</a:t>
                      </a:r>
                      <a:endParaRPr sz="900" b="0" dirty="0">
                        <a:solidFill>
                          <a:schemeClr val="dk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900" b="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r>
                        <a:rPr lang="ru" sz="900" b="0" dirty="0" smtClean="0">
                          <a:latin typeface="Oswald"/>
                          <a:ea typeface="Oswald"/>
                          <a:cs typeface="Oswald"/>
                          <a:sym typeface="Oswald"/>
                        </a:rPr>
                        <a:t>)</a:t>
                      </a:r>
                    </a:p>
                    <a:p>
                      <a:pPr marL="179999" lvl="0" indent="-162599" algn="l" rtl="0">
                        <a:spcBef>
                          <a:spcPts val="0"/>
                        </a:spcBef>
                        <a:spcAft>
                          <a:spcPts val="0"/>
                        </a:spcAft>
                        <a:buSzPts val="1200"/>
                        <a:buFont typeface="Oswald"/>
                        <a:buChar char="●"/>
                      </a:pPr>
                      <a:r>
                        <a:rPr lang="ru" sz="900" b="0" dirty="0" smtClean="0">
                          <a:solidFill>
                            <a:schemeClr val="tx1"/>
                          </a:solidFill>
                          <a:latin typeface="Oswald"/>
                          <a:ea typeface="Oswald"/>
                          <a:cs typeface="Oswald"/>
                          <a:sym typeface="Oswald"/>
                        </a:rPr>
                        <a:t>Документы, подтверждающие ограниченные возможности здоровья</a:t>
                      </a:r>
                      <a:endParaRPr sz="900" b="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555915">
                <a:tc>
                  <a:txBody>
                    <a:bodyPr/>
                    <a:lstStyle/>
                    <a:p>
                      <a:pPr marL="179999" lvl="0" indent="-162599" algn="l" rtl="0">
                        <a:spcBef>
                          <a:spcPts val="0"/>
                        </a:spcBef>
                        <a:spcAft>
                          <a:spcPts val="0"/>
                        </a:spcAft>
                        <a:buSzPts val="1200"/>
                        <a:buFont typeface="Oswald"/>
                        <a:buChar char="●"/>
                      </a:pPr>
                      <a:r>
                        <a:rPr lang="ru-RU" sz="900" b="0" dirty="0" smtClean="0">
                          <a:solidFill>
                            <a:schemeClr val="tx1"/>
                          </a:solidFill>
                          <a:latin typeface="Oswald"/>
                          <a:ea typeface="Oswald"/>
                          <a:cs typeface="Oswald"/>
                          <a:sym typeface="Oswald"/>
                        </a:rPr>
                        <a:t>Дети, </a:t>
                      </a:r>
                      <a:r>
                        <a:rPr lang="ru-RU" sz="900" b="0" kern="1200" dirty="0" smtClean="0">
                          <a:solidFill>
                            <a:schemeClr val="tx1"/>
                          </a:solidFill>
                          <a:latin typeface="Oswald"/>
                          <a:ea typeface="Oswald"/>
                          <a:cs typeface="Oswald"/>
                          <a:sym typeface="Oswald"/>
                        </a:rPr>
                        <a:t>оставшиеся без попечения родителей, с ограниченными возможностями здоровья (в том числе </a:t>
                      </a:r>
                      <a:r>
                        <a:rPr lang="ru-RU" sz="900" b="0" kern="1200" dirty="0" smtClean="0">
                          <a:solidFill>
                            <a:schemeClr val="tx1"/>
                          </a:solidFill>
                          <a:latin typeface="Oswald"/>
                          <a:ea typeface="Oswald"/>
                          <a:cs typeface="Oswald"/>
                        </a:rPr>
                        <a:t>с нарушением интеллекта</a:t>
                      </a:r>
                      <a:r>
                        <a:rPr lang="ru-RU" sz="900" b="0" kern="1200" dirty="0" smtClean="0">
                          <a:solidFill>
                            <a:schemeClr val="tx1"/>
                          </a:solidFill>
                          <a:latin typeface="Oswald"/>
                          <a:ea typeface="Oswald"/>
                          <a:cs typeface="Oswald"/>
                          <a:sym typeface="Oswald"/>
                        </a:rPr>
                        <a:t>), обучающиеся по очной форме обучения по программам переподготовки </a:t>
                      </a:r>
                      <a:r>
                        <a:rPr lang="ru-RU" sz="900" b="0" dirty="0" smtClean="0">
                          <a:solidFill>
                            <a:schemeClr val="tx1"/>
                          </a:solidFill>
                          <a:latin typeface="Oswald"/>
                          <a:ea typeface="Oswald"/>
                          <a:cs typeface="Oswald"/>
                          <a:sym typeface="Oswald"/>
                        </a:rPr>
                        <a:t>рабочих и служащих за счет средств областного бюджета</a:t>
                      </a:r>
                      <a:endParaRPr sz="900" b="0" dirty="0">
                        <a:solidFill>
                          <a:schemeClr val="tx1"/>
                        </a:solidFill>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0">
                <a:tc>
                  <a:txBody>
                    <a:bodyPr/>
                    <a:lstStyle/>
                    <a:p>
                      <a:pPr marL="179999" lvl="0" indent="-162599" algn="l" rtl="0">
                        <a:spcBef>
                          <a:spcPts val="0"/>
                        </a:spcBef>
                        <a:spcAft>
                          <a:spcPts val="0"/>
                        </a:spcAft>
                        <a:buSzPts val="1200"/>
                        <a:buFont typeface="Oswald"/>
                        <a:buChar char="●"/>
                      </a:pPr>
                      <a:r>
                        <a:rPr lang="ru-RU" sz="900" b="0" dirty="0" smtClean="0">
                          <a:solidFill>
                            <a:schemeClr val="tx1"/>
                          </a:solidFill>
                          <a:latin typeface="Oswald"/>
                          <a:ea typeface="Oswald"/>
                          <a:cs typeface="Oswald"/>
                          <a:sym typeface="Oswald"/>
                        </a:rPr>
                        <a:t>Лица из числа детей-сирот </a:t>
                      </a:r>
                      <a:r>
                        <a:rPr lang="ru-RU" sz="900" b="0" kern="1200" dirty="0" smtClean="0">
                          <a:solidFill>
                            <a:schemeClr val="tx1"/>
                          </a:solidFill>
                          <a:latin typeface="Oswald"/>
                          <a:ea typeface="Oswald"/>
                          <a:cs typeface="Oswald"/>
                          <a:sym typeface="Oswald"/>
                        </a:rPr>
                        <a:t>и детей, оставшихся без попечения родителей, с ограниченными возможностями здоровья (в том числе с </a:t>
                      </a:r>
                      <a:r>
                        <a:rPr lang="ru-RU" sz="900" b="0" kern="1200" dirty="0" smtClean="0">
                          <a:solidFill>
                            <a:schemeClr val="tx1"/>
                          </a:solidFill>
                          <a:latin typeface="Oswald"/>
                          <a:ea typeface="Oswald"/>
                          <a:cs typeface="Oswald"/>
                        </a:rPr>
                        <a:t>нарушением интеллекта</a:t>
                      </a:r>
                      <a:r>
                        <a:rPr lang="ru-RU" sz="900" b="0" kern="1200" dirty="0" smtClean="0">
                          <a:solidFill>
                            <a:schemeClr val="tx1"/>
                          </a:solidFill>
                          <a:latin typeface="Oswald"/>
                          <a:ea typeface="Oswald"/>
                          <a:cs typeface="Oswald"/>
                          <a:sym typeface="Oswald"/>
                        </a:rPr>
                        <a:t>), обучающиеся по очной форме обучения </a:t>
                      </a:r>
                      <a:r>
                        <a:rPr lang="ru-RU" sz="900" b="0" dirty="0" smtClean="0">
                          <a:solidFill>
                            <a:schemeClr val="tx1"/>
                          </a:solidFill>
                          <a:latin typeface="Oswald"/>
                          <a:ea typeface="Oswald"/>
                          <a:cs typeface="Oswald"/>
                          <a:sym typeface="Oswald"/>
                        </a:rPr>
                        <a:t>по программам переподготовки рабочих и служащих за счет средств областного бюджета</a:t>
                      </a:r>
                      <a:endParaRPr sz="900" b="0" dirty="0">
                        <a:solidFill>
                          <a:schemeClr val="tx1"/>
                        </a:solidFill>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
        <p:nvSpPr>
          <p:cNvPr id="6" name="Google Shape;227;p33"/>
          <p:cNvSpPr txBox="1"/>
          <p:nvPr/>
        </p:nvSpPr>
        <p:spPr>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panose="00000500000000000000" pitchFamily="2" charset="-52"/>
                <a:ea typeface="Oswald"/>
                <a:cs typeface="Oswald"/>
                <a:sym typeface="Oswald"/>
              </a:rPr>
              <a:t>КОД МЕРЫ </a:t>
            </a:r>
            <a:r>
              <a:rPr lang="en-US" sz="1500" b="1" dirty="0" smtClean="0">
                <a:solidFill>
                  <a:schemeClr val="tx1"/>
                </a:solidFill>
                <a:latin typeface="Oswald" panose="00000500000000000000" pitchFamily="2" charset="-52"/>
                <a:ea typeface="Oswald"/>
                <a:cs typeface="Oswald"/>
                <a:sym typeface="Oswald"/>
              </a:rPr>
              <a:t>4459</a:t>
            </a:r>
            <a:endParaRPr sz="1500" b="1" dirty="0">
              <a:solidFill>
                <a:schemeClr val="tx1"/>
              </a:solidFill>
              <a:latin typeface="Oswald" panose="00000500000000000000" pitchFamily="2" charset="-52"/>
              <a:ea typeface="Oswald"/>
              <a:cs typeface="Oswald"/>
              <a:sym typeface="Oswald"/>
            </a:endParaRPr>
          </a:p>
        </p:txBody>
      </p:sp>
      <p:sp>
        <p:nvSpPr>
          <p:cNvPr id="7" name="Google Shape;249;p36"/>
          <p:cNvSpPr txBox="1">
            <a:spLocks/>
          </p:cNvSpPr>
          <p:nvPr/>
        </p:nvSpPr>
        <p:spPr>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dirty="0">
                <a:solidFill>
                  <a:schemeClr val="tx1"/>
                </a:solidFill>
                <a:latin typeface="Oswald" panose="00000500000000000000" pitchFamily="2" charset="-52"/>
                <a:ea typeface="Oswald"/>
                <a:cs typeface="Oswald"/>
                <a:sym typeface="Oswald"/>
              </a:rPr>
              <a:t>Ежегодное пособие на приобретение учебной литературы и письменных принадлежностей</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46"/>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400" cap="all" dirty="0">
                <a:solidFill>
                  <a:srgbClr val="000000"/>
                </a:solidFill>
                <a:latin typeface="Oswald" panose="00000500000000000000" pitchFamily="2" charset="-52"/>
                <a:ea typeface="Oswald"/>
                <a:cs typeface="Oswald"/>
                <a:sym typeface="Oswald"/>
              </a:rPr>
              <a:t>Компенсация затрат родителям на получение </a:t>
            </a:r>
            <a:r>
              <a:rPr lang="ru" sz="1400" cap="all" dirty="0">
                <a:solidFill>
                  <a:schemeClr val="tx1"/>
                </a:solidFill>
                <a:latin typeface="Oswald" panose="00000500000000000000" pitchFamily="2" charset="-52"/>
                <a:ea typeface="Oswald"/>
                <a:cs typeface="Oswald"/>
                <a:sym typeface="Oswald"/>
              </a:rPr>
              <a:t>обучающимися</a:t>
            </a:r>
            <a:r>
              <a:rPr lang="ru" sz="1400" cap="all" dirty="0">
                <a:solidFill>
                  <a:srgbClr val="000000"/>
                </a:solidFill>
                <a:latin typeface="Oswald" panose="00000500000000000000" pitchFamily="2" charset="-52"/>
                <a:ea typeface="Oswald"/>
                <a:cs typeface="Oswald"/>
                <a:sym typeface="Oswald"/>
              </a:rPr>
              <a:t> общего образования в форме семейного образования</a:t>
            </a:r>
            <a:endParaRPr sz="1400" cap="all" dirty="0">
              <a:solidFill>
                <a:srgbClr val="000000"/>
              </a:solidFill>
              <a:latin typeface="Oswald" panose="00000500000000000000" pitchFamily="2" charset="-52"/>
              <a:ea typeface="Oswald"/>
              <a:cs typeface="Oswald"/>
              <a:sym typeface="Oswald"/>
            </a:endParaRPr>
          </a:p>
        </p:txBody>
      </p:sp>
      <p:sp>
        <p:nvSpPr>
          <p:cNvPr id="317" name="Google Shape;317;p46"/>
          <p:cNvSpPr/>
          <p:nvPr/>
        </p:nvSpPr>
        <p:spPr>
          <a:xfrm>
            <a:off x="293125" y="1195300"/>
            <a:ext cx="8053500" cy="319382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panose="00000500000000000000" pitchFamily="2" charset="-52"/>
                <a:ea typeface="Oswald"/>
                <a:cs typeface="Oswald"/>
                <a:sym typeface="Oswald"/>
              </a:rPr>
              <a:t>Нормативные основания</a:t>
            </a:r>
            <a:endParaRPr b="1" dirty="0">
              <a:solidFill>
                <a:schemeClr val="tx1"/>
              </a:solidFill>
              <a:latin typeface="Oswald" panose="00000500000000000000" pitchFamily="2" charset="-52"/>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RU" dirty="0" smtClean="0"/>
              <a:t>Федеральный </a:t>
            </a:r>
            <a:r>
              <a:rPr lang="ru-RU" dirty="0"/>
              <a:t>закон от 29 </a:t>
            </a:r>
            <a:r>
              <a:rPr lang="ru-RU" dirty="0" smtClean="0"/>
              <a:t>декабря 2012 </a:t>
            </a:r>
            <a:r>
              <a:rPr lang="ru-RU" dirty="0"/>
              <a:t>года № 273-ФЗ «Об </a:t>
            </a:r>
            <a:r>
              <a:rPr lang="ru-RU" dirty="0" smtClean="0"/>
              <a:t>образовании в </a:t>
            </a:r>
            <a:r>
              <a:rPr lang="ru-RU" dirty="0"/>
              <a:t>Российской Федерации</a:t>
            </a:r>
            <a:r>
              <a:rPr lang="ru-RU" dirty="0" smtClean="0"/>
              <a:t>»</a:t>
            </a:r>
          </a:p>
          <a:p>
            <a:pPr marL="457200" marR="0" lvl="0" indent="-311150" algn="just" rtl="0">
              <a:spcBef>
                <a:spcPts val="0"/>
              </a:spcBef>
              <a:spcAft>
                <a:spcPts val="0"/>
              </a:spcAft>
              <a:buClr>
                <a:schemeClr val="dk2"/>
              </a:buClr>
              <a:buSzPts val="1300"/>
              <a:buFont typeface="Oswald"/>
              <a:buChar char="●"/>
            </a:pPr>
            <a:r>
              <a:rPr lang="ru-RU" dirty="0" smtClean="0"/>
              <a:t>Закон </a:t>
            </a:r>
            <a:r>
              <a:rPr lang="ru-RU" dirty="0"/>
              <a:t>Свердловской области от 15 июля 2013 года № 78-ОЗ «Об </a:t>
            </a:r>
            <a:r>
              <a:rPr lang="ru-RU" dirty="0" smtClean="0"/>
              <a:t>образовании в </a:t>
            </a:r>
            <a:r>
              <a:rPr lang="ru-RU" dirty="0"/>
              <a:t>Свердловской области</a:t>
            </a:r>
            <a:r>
              <a:rPr lang="ru-RU" dirty="0" smtClean="0"/>
              <a:t>»</a:t>
            </a:r>
          </a:p>
          <a:p>
            <a:pPr marL="457200" marR="0" lvl="0" indent="-311150" algn="just" rtl="0">
              <a:spcBef>
                <a:spcPts val="0"/>
              </a:spcBef>
              <a:spcAft>
                <a:spcPts val="0"/>
              </a:spcAft>
              <a:buClr>
                <a:schemeClr val="dk2"/>
              </a:buClr>
              <a:buSzPts val="1300"/>
              <a:buFont typeface="Oswald"/>
              <a:buChar char="●"/>
            </a:pPr>
            <a:r>
              <a:rPr lang="ru-RU" dirty="0" smtClean="0"/>
              <a:t>постановление </a:t>
            </a:r>
            <a:r>
              <a:rPr lang="ru-RU" dirty="0"/>
              <a:t>Правительства </a:t>
            </a:r>
            <a:r>
              <a:rPr lang="ru" dirty="0" smtClean="0">
                <a:solidFill>
                  <a:schemeClr val="tx1"/>
                </a:solidFill>
                <a:latin typeface="Oswald" panose="00000500000000000000" pitchFamily="2" charset="-52"/>
                <a:ea typeface="Oswald"/>
                <a:cs typeface="Oswald"/>
                <a:sym typeface="Oswald"/>
              </a:rPr>
              <a:t>Свердловской </a:t>
            </a:r>
            <a:r>
              <a:rPr lang="ru" dirty="0">
                <a:solidFill>
                  <a:schemeClr val="tx1"/>
                </a:solidFill>
                <a:latin typeface="Oswald" panose="00000500000000000000" pitchFamily="2" charset="-52"/>
                <a:ea typeface="Oswald"/>
                <a:cs typeface="Oswald"/>
                <a:sym typeface="Oswald"/>
              </a:rPr>
              <a:t>области от 10.07.2013 № 873-ПП </a:t>
            </a:r>
            <a:r>
              <a:rPr lang="ru" dirty="0" smtClean="0">
                <a:solidFill>
                  <a:schemeClr val="tx1"/>
                </a:solidFill>
                <a:latin typeface="Oswald" panose="00000500000000000000" pitchFamily="2" charset="-52"/>
                <a:ea typeface="Oswald"/>
                <a:cs typeface="Oswald"/>
                <a:sym typeface="Oswald"/>
              </a:rPr>
              <a:t>«Об </a:t>
            </a:r>
            <a:r>
              <a:rPr lang="ru" dirty="0">
                <a:solidFill>
                  <a:schemeClr val="tx1"/>
                </a:solidFill>
                <a:latin typeface="Oswald" panose="00000500000000000000" pitchFamily="2" charset="-52"/>
                <a:ea typeface="Oswald"/>
                <a:cs typeface="Oswald"/>
                <a:sym typeface="Oswald"/>
              </a:rPr>
              <a:t>утверждении Порядка финансирования расходов, связанных с получением начального общего, основного общего, среднего общего образования в форме семейного образования</a:t>
            </a:r>
            <a:r>
              <a:rPr lang="ru" dirty="0" smtClean="0">
                <a:solidFill>
                  <a:schemeClr val="tx1"/>
                </a:solidFill>
                <a:latin typeface="Oswald" panose="00000500000000000000" pitchFamily="2" charset="-52"/>
                <a:ea typeface="Oswald"/>
                <a:cs typeface="Oswald"/>
                <a:sym typeface="Oswald"/>
              </a:rPr>
              <a:t>»</a:t>
            </a:r>
          </a:p>
          <a:p>
            <a:pPr marL="457200" marR="0" lvl="0" indent="-311150" algn="just" rtl="0">
              <a:spcBef>
                <a:spcPts val="0"/>
              </a:spcBef>
              <a:spcAft>
                <a:spcPts val="0"/>
              </a:spcAft>
              <a:buClr>
                <a:schemeClr val="dk2"/>
              </a:buClr>
              <a:buSzPts val="1300"/>
              <a:buFont typeface="Oswald"/>
              <a:buChar char="●"/>
            </a:pPr>
            <a:endParaRPr lang="ru" dirty="0" smtClean="0">
              <a:solidFill>
                <a:schemeClr val="tx1"/>
              </a:solidFill>
              <a:latin typeface="Oswald" panose="00000500000000000000" pitchFamily="2" charset="-52"/>
              <a:ea typeface="Oswald"/>
              <a:cs typeface="Oswald"/>
              <a:sym typeface="Oswald"/>
            </a:endParaRPr>
          </a:p>
          <a:p>
            <a:pPr marL="146050" algn="ctr">
              <a:buClr>
                <a:schemeClr val="dk2"/>
              </a:buClr>
              <a:buSzPts val="1300"/>
            </a:pPr>
            <a:r>
              <a:rPr lang="ru" b="1" dirty="0">
                <a:solidFill>
                  <a:schemeClr val="tx1"/>
                </a:solidFill>
                <a:latin typeface="Oswald" panose="00000500000000000000" pitchFamily="2" charset="-52"/>
                <a:ea typeface="Oswald"/>
                <a:cs typeface="Oswald"/>
                <a:sym typeface="Oswald"/>
              </a:rPr>
              <a:t>Форма предоставления – денежная</a:t>
            </a:r>
          </a:p>
          <a:p>
            <a:pPr marL="457200" lvl="0" indent="-311150" algn="just">
              <a:buClr>
                <a:schemeClr val="dk2"/>
              </a:buClr>
              <a:buSzPts val="1300"/>
              <a:buFont typeface="Oswald"/>
              <a:buChar char="●"/>
            </a:pPr>
            <a:r>
              <a:rPr lang="ru-RU" dirty="0" smtClean="0">
                <a:solidFill>
                  <a:schemeClr val="tx1"/>
                </a:solidFill>
                <a:latin typeface="Oswald" panose="00000500000000000000" pitchFamily="2" charset="-52"/>
                <a:ea typeface="Oswald"/>
                <a:cs typeface="Oswald"/>
                <a:sym typeface="Oswald"/>
              </a:rPr>
              <a:t>Р</a:t>
            </a:r>
            <a:r>
              <a:rPr lang="ru" dirty="0" smtClean="0">
                <a:solidFill>
                  <a:schemeClr val="tx1"/>
                </a:solidFill>
                <a:latin typeface="Oswald" panose="00000500000000000000" pitchFamily="2" charset="-52"/>
                <a:ea typeface="Oswald"/>
                <a:cs typeface="Oswald"/>
                <a:sym typeface="Oswald"/>
              </a:rPr>
              <a:t>азмер компенсации рассчитывается в соответствии с пунктом 5 </a:t>
            </a:r>
            <a:r>
              <a:rPr lang="ru-RU" dirty="0" smtClean="0"/>
              <a:t>Порядка финансирования расходов, связанных с получением начального общего, основного общего, среднего общего образования в форме семейного образования, утвержденного постановлением Правительства Свердловской области от 10.07.2013 № 873-ПП</a:t>
            </a:r>
            <a:endParaRPr lang="ru" dirty="0" smtClean="0">
              <a:solidFill>
                <a:schemeClr val="tx1"/>
              </a:solidFill>
              <a:latin typeface="Oswald" panose="00000500000000000000" pitchFamily="2" charset="-52"/>
              <a:ea typeface="Oswald"/>
              <a:cs typeface="Oswald"/>
              <a:sym typeface="Oswald"/>
            </a:endParaRPr>
          </a:p>
          <a:p>
            <a:pPr algn="ctr"/>
            <a:endParaRPr lang="ru" b="1" dirty="0" smtClean="0">
              <a:solidFill>
                <a:schemeClr val="tx1"/>
              </a:solidFill>
              <a:latin typeface="Oswald" panose="00000500000000000000" pitchFamily="2" charset="-52"/>
              <a:ea typeface="Oswald"/>
              <a:cs typeface="Oswald"/>
              <a:sym typeface="Oswald"/>
            </a:endParaRPr>
          </a:p>
          <a:p>
            <a:pPr algn="ctr"/>
            <a:r>
              <a:rPr lang="ru" b="1" dirty="0" smtClean="0">
                <a:solidFill>
                  <a:schemeClr val="tx1"/>
                </a:solidFill>
                <a:latin typeface="Oswald" panose="00000500000000000000" pitchFamily="2" charset="-52"/>
                <a:ea typeface="Oswald"/>
                <a:cs typeface="Oswald"/>
                <a:sym typeface="Oswald"/>
              </a:rPr>
              <a:t>Периодичность </a:t>
            </a:r>
            <a:endParaRPr b="1" dirty="0">
              <a:solidFill>
                <a:schemeClr val="tx1"/>
              </a:solidFill>
              <a:latin typeface="Oswald" panose="00000500000000000000" pitchFamily="2" charset="-52"/>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dirty="0" smtClean="0">
                <a:solidFill>
                  <a:schemeClr val="tx1"/>
                </a:solidFill>
                <a:latin typeface="Oswald" panose="00000500000000000000" pitchFamily="2" charset="-52"/>
                <a:ea typeface="Oswald"/>
                <a:cs typeface="Oswald"/>
                <a:sym typeface="Oswald"/>
              </a:rPr>
              <a:t>Ежемесячно</a:t>
            </a:r>
            <a:endParaRPr dirty="0">
              <a:solidFill>
                <a:schemeClr val="tx1"/>
              </a:solidFill>
              <a:highlight>
                <a:schemeClr val="lt2"/>
              </a:highlight>
              <a:latin typeface="Oswald" panose="00000500000000000000" pitchFamily="2" charset="-52"/>
              <a:ea typeface="Oswald"/>
              <a:cs typeface="Oswald"/>
              <a:sym typeface="Oswald"/>
            </a:endParaRPr>
          </a:p>
        </p:txBody>
      </p:sp>
      <p:sp>
        <p:nvSpPr>
          <p:cNvPr id="318" name="Google Shape;318;p46"/>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5505</a:t>
            </a:r>
            <a:endParaRPr sz="1500" b="1" dirty="0">
              <a:latin typeface="Oswald" panose="00000500000000000000" pitchFamily="2" charset="-52"/>
              <a:ea typeface="Oswald"/>
              <a:cs typeface="Oswald"/>
              <a:sym typeface="Oswald"/>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graphicFrame>
        <p:nvGraphicFramePr>
          <p:cNvPr id="324" name="Google Shape;324;p47"/>
          <p:cNvGraphicFramePr/>
          <p:nvPr>
            <p:extLst>
              <p:ext uri="{D42A27DB-BD31-4B8C-83A1-F6EECF244321}">
                <p14:modId xmlns:p14="http://schemas.microsoft.com/office/powerpoint/2010/main" val="2369689922"/>
              </p:ext>
            </p:extLst>
          </p:nvPr>
        </p:nvGraphicFramePr>
        <p:xfrm>
          <a:off x="618978" y="1600954"/>
          <a:ext cx="7815072" cy="2499300"/>
        </p:xfrm>
        <a:graphic>
          <a:graphicData uri="http://schemas.openxmlformats.org/drawingml/2006/table">
            <a:tbl>
              <a:tblPr>
                <a:noFill/>
                <a:tableStyleId>{BF4A3D39-4975-46BA-BE83-8B02B6239DEE}</a:tableStyleId>
              </a:tblPr>
              <a:tblGrid>
                <a:gridCol w="3230880">
                  <a:extLst>
                    <a:ext uri="{9D8B030D-6E8A-4147-A177-3AD203B41FA5}">
                      <a16:colId xmlns:a16="http://schemas.microsoft.com/office/drawing/2014/main" val="20000"/>
                    </a:ext>
                  </a:extLst>
                </a:gridCol>
                <a:gridCol w="4584192">
                  <a:extLst>
                    <a:ext uri="{9D8B030D-6E8A-4147-A177-3AD203B41FA5}">
                      <a16:colId xmlns:a16="http://schemas.microsoft.com/office/drawing/2014/main" val="20001"/>
                    </a:ext>
                  </a:extLst>
                </a:gridCol>
              </a:tblGrid>
              <a:tr h="0">
                <a:tc>
                  <a:txBody>
                    <a:bodyPr/>
                    <a:lstStyle/>
                    <a:p>
                      <a:pPr marL="0" lvl="0" indent="0" algn="ctr" rtl="0">
                        <a:spcBef>
                          <a:spcPts val="0"/>
                        </a:spcBef>
                        <a:spcAft>
                          <a:spcPts val="0"/>
                        </a:spcAft>
                        <a:buNone/>
                      </a:pPr>
                      <a:r>
                        <a:rPr lang="ru-RU" sz="1400" b="1" dirty="0">
                          <a:latin typeface="Oswald"/>
                          <a:ea typeface="Oswald"/>
                          <a:cs typeface="Oswald"/>
                          <a:sym typeface="Oswald"/>
                        </a:rPr>
                        <a:t>Категория получателей </a:t>
                      </a:r>
                      <a:r>
                        <a:rPr lang="ru-RU" sz="1400" b="1" dirty="0" smtClean="0">
                          <a:latin typeface="Oswald"/>
                          <a:ea typeface="Oswald"/>
                          <a:cs typeface="Oswald"/>
                          <a:sym typeface="Oswald"/>
                        </a:rPr>
                        <a:t/>
                      </a:r>
                      <a:br>
                        <a:rPr lang="ru-RU" sz="1400" b="1" dirty="0" smtClean="0">
                          <a:latin typeface="Oswald"/>
                          <a:ea typeface="Oswald"/>
                          <a:cs typeface="Oswald"/>
                          <a:sym typeface="Oswald"/>
                        </a:rPr>
                      </a:br>
                      <a:r>
                        <a:rPr lang="ru-RU" sz="1400" b="1" dirty="0" smtClean="0">
                          <a:latin typeface="Oswald"/>
                          <a:ea typeface="Oswald"/>
                          <a:cs typeface="Oswald"/>
                          <a:sym typeface="Oswald"/>
                        </a:rPr>
                        <a:t>(</a:t>
                      </a:r>
                      <a:r>
                        <a:rPr lang="ru-RU" sz="1400" b="1" dirty="0">
                          <a:latin typeface="Oswald"/>
                          <a:ea typeface="Oswald"/>
                          <a:cs typeface="Oswald"/>
                          <a:sym typeface="Oswald"/>
                        </a:rPr>
                        <a:t>в соответствии с НПА Свердловской области)</a:t>
                      </a:r>
                      <a:endParaRPr sz="14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400" b="1" dirty="0">
                          <a:latin typeface="Oswald"/>
                          <a:ea typeface="Oswald"/>
                          <a:cs typeface="Oswald"/>
                          <a:sym typeface="Oswald"/>
                        </a:rPr>
                        <a:t>Порядок получения</a:t>
                      </a:r>
                      <a:endParaRPr sz="14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480400">
                <a:tc>
                  <a:txBody>
                    <a:bodyPr/>
                    <a:lstStyle/>
                    <a:p>
                      <a:pPr marL="179999" lvl="0" indent="-162599" algn="l" rtl="0">
                        <a:spcBef>
                          <a:spcPts val="0"/>
                        </a:spcBef>
                        <a:spcAft>
                          <a:spcPts val="0"/>
                        </a:spcAft>
                        <a:buSzPts val="1200"/>
                        <a:buFont typeface="Oswald"/>
                        <a:buChar char="●"/>
                      </a:pPr>
                      <a:r>
                        <a:rPr lang="ru" sz="1400" dirty="0">
                          <a:solidFill>
                            <a:schemeClr val="tx1"/>
                          </a:solidFill>
                          <a:latin typeface="Oswald"/>
                          <a:ea typeface="Oswald"/>
                          <a:cs typeface="Oswald"/>
                          <a:sym typeface="Oswald"/>
                        </a:rPr>
                        <a:t>Родитель (законный представитель)</a:t>
                      </a:r>
                      <a:endParaRPr sz="1400" dirty="0">
                        <a:solidFill>
                          <a:schemeClr val="tx1"/>
                        </a:solidFill>
                        <a:latin typeface="Oswald"/>
                        <a:ea typeface="Oswald"/>
                        <a:cs typeface="Oswald"/>
                        <a:sym typeface="Oswald"/>
                      </a:endParaRPr>
                    </a:p>
                    <a:p>
                      <a:pPr marL="457200" lvl="0" indent="0" algn="l" rtl="0">
                        <a:spcBef>
                          <a:spcPts val="0"/>
                        </a:spcBef>
                        <a:spcAft>
                          <a:spcPts val="0"/>
                        </a:spcAft>
                        <a:buNone/>
                      </a:pPr>
                      <a:endParaRPr sz="14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400" dirty="0">
                          <a:solidFill>
                            <a:schemeClr val="tx1"/>
                          </a:solidFill>
                          <a:latin typeface="Oswald"/>
                          <a:ea typeface="Oswald"/>
                          <a:cs typeface="Oswald"/>
                          <a:sym typeface="Oswald"/>
                        </a:rPr>
                        <a:t>Подача заявления руководителю образовательной организации</a:t>
                      </a:r>
                    </a:p>
                    <a:p>
                      <a:pPr marL="179999" lvl="0" indent="-161925" algn="l" rtl="0">
                        <a:spcBef>
                          <a:spcPts val="0"/>
                        </a:spcBef>
                        <a:spcAft>
                          <a:spcPts val="0"/>
                        </a:spcAft>
                        <a:buSzPts val="1200"/>
                        <a:buFont typeface="Oswald"/>
                        <a:buChar char="●"/>
                      </a:pPr>
                      <a:r>
                        <a:rPr lang="ru" sz="1400" dirty="0">
                          <a:solidFill>
                            <a:schemeClr val="tx1"/>
                          </a:solidFill>
                          <a:latin typeface="Oswald"/>
                          <a:ea typeface="Oswald"/>
                          <a:cs typeface="Oswald"/>
                          <a:sym typeface="Oswald"/>
                        </a:rPr>
                        <a:t>Решение органа</a:t>
                      </a:r>
                      <a:r>
                        <a:rPr lang="ru" sz="1400" baseline="0" dirty="0">
                          <a:solidFill>
                            <a:schemeClr val="tx1"/>
                          </a:solidFill>
                          <a:latin typeface="Oswald"/>
                          <a:ea typeface="Oswald"/>
                          <a:cs typeface="Oswald"/>
                          <a:sym typeface="Oswald"/>
                        </a:rPr>
                        <a:t> местного самоуправления, осуществляющего управление в сфере образования, о получении обучающимся общего образования в семейной форме</a:t>
                      </a:r>
                      <a:endParaRPr lang="ru" sz="1400" dirty="0">
                        <a:solidFill>
                          <a:schemeClr val="tx1"/>
                        </a:solidFill>
                        <a:latin typeface="Oswald"/>
                        <a:ea typeface="Oswald"/>
                        <a:cs typeface="Oswald"/>
                        <a:sym typeface="Oswald"/>
                      </a:endParaRPr>
                    </a:p>
                    <a:p>
                      <a:pPr marL="179999" marR="0" lvl="0" indent="-161925" algn="l" rtl="0">
                        <a:lnSpc>
                          <a:spcPct val="100000"/>
                        </a:lnSpc>
                        <a:spcBef>
                          <a:spcPts val="0"/>
                        </a:spcBef>
                        <a:spcAft>
                          <a:spcPts val="0"/>
                        </a:spcAft>
                        <a:buClr>
                          <a:srgbClr val="000000"/>
                        </a:buClr>
                        <a:buSzPts val="1200"/>
                        <a:buFont typeface="Oswald"/>
                        <a:buChar char="●"/>
                      </a:pPr>
                      <a:r>
                        <a:rPr lang="ru-RU" sz="1400" b="0" i="0" u="none" strike="noStrike" cap="none" dirty="0">
                          <a:solidFill>
                            <a:schemeClr val="tx1"/>
                          </a:solidFill>
                          <a:latin typeface="Oswald"/>
                          <a:ea typeface="Oswald"/>
                          <a:cs typeface="Oswald"/>
                          <a:sym typeface="Oswald" panose="020B0604020202020204" charset="-52"/>
                        </a:rPr>
                        <a:t>Заключение договора с</a:t>
                      </a:r>
                      <a:r>
                        <a:rPr lang="ru-RU" sz="1400" b="0" i="0" u="none" strike="noStrike" cap="none" baseline="0" dirty="0">
                          <a:solidFill>
                            <a:schemeClr val="tx1"/>
                          </a:solidFill>
                          <a:latin typeface="Oswald"/>
                          <a:ea typeface="Oswald"/>
                          <a:cs typeface="Oswald"/>
                          <a:sym typeface="Oswald" panose="020B0604020202020204" charset="-52"/>
                        </a:rPr>
                        <a:t> образовательной организацией</a:t>
                      </a:r>
                      <a:endParaRPr sz="1400" dirty="0">
                        <a:solidFill>
                          <a:schemeClr val="tx1"/>
                        </a:solidFill>
                        <a:latin typeface="Oswald"/>
                        <a:ea typeface="Oswald"/>
                        <a:cs typeface="Oswald"/>
                        <a:sym typeface="Oswald"/>
                      </a:endParaRPr>
                    </a:p>
                    <a:p>
                      <a:pPr marL="179999" lvl="0" indent="0" algn="l" rtl="0">
                        <a:spcBef>
                          <a:spcPts val="0"/>
                        </a:spcBef>
                        <a:spcAft>
                          <a:spcPts val="0"/>
                        </a:spcAft>
                        <a:buNone/>
                      </a:pPr>
                      <a:endParaRPr sz="14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316;p46"/>
          <p:cNvSpPr txBox="1">
            <a:spLocks/>
          </p:cNvSpPr>
          <p:nvPr/>
        </p:nvSpPr>
        <p:spPr>
          <a:xfrm>
            <a:off x="2674050" y="4878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smtClean="0">
                <a:solidFill>
                  <a:srgbClr val="000000"/>
                </a:solidFill>
                <a:latin typeface="Oswald" panose="00000500000000000000" pitchFamily="2" charset="-52"/>
                <a:ea typeface="Oswald"/>
                <a:cs typeface="Oswald"/>
                <a:sym typeface="Oswald"/>
              </a:rPr>
              <a:t>Компенсация затрат родителям на получение </a:t>
            </a:r>
            <a:r>
              <a:rPr lang="ru-RU" sz="1400" cap="all" smtClean="0">
                <a:solidFill>
                  <a:schemeClr val="tx1"/>
                </a:solidFill>
                <a:latin typeface="Oswald" panose="00000500000000000000" pitchFamily="2" charset="-52"/>
                <a:ea typeface="Oswald"/>
                <a:cs typeface="Oswald"/>
                <a:sym typeface="Oswald"/>
              </a:rPr>
              <a:t>обучающимися</a:t>
            </a:r>
            <a:r>
              <a:rPr lang="ru-RU" sz="1400" cap="all" smtClean="0">
                <a:solidFill>
                  <a:srgbClr val="000000"/>
                </a:solidFill>
                <a:latin typeface="Oswald" panose="00000500000000000000" pitchFamily="2" charset="-52"/>
                <a:ea typeface="Oswald"/>
                <a:cs typeface="Oswald"/>
                <a:sym typeface="Oswald"/>
              </a:rPr>
              <a:t> общего образования в форме семейного образования</a:t>
            </a:r>
            <a:endParaRPr lang="ru-RU" sz="1400" cap="all" dirty="0">
              <a:solidFill>
                <a:srgbClr val="000000"/>
              </a:solidFill>
              <a:latin typeface="Oswald" panose="00000500000000000000" pitchFamily="2" charset="-52"/>
              <a:ea typeface="Oswald"/>
              <a:cs typeface="Oswald"/>
              <a:sym typeface="Oswald"/>
            </a:endParaRPr>
          </a:p>
        </p:txBody>
      </p:sp>
      <p:sp>
        <p:nvSpPr>
          <p:cNvPr id="7" name="Google Shape;318;p46"/>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panose="00000500000000000000" pitchFamily="2" charset="-52"/>
                <a:ea typeface="Oswald"/>
                <a:cs typeface="Oswald"/>
                <a:sym typeface="Oswald"/>
              </a:rPr>
              <a:t>КОД МЕРЫ 5505</a:t>
            </a:r>
            <a:endParaRPr sz="1500" b="1" dirty="0">
              <a:latin typeface="Oswald" panose="00000500000000000000" pitchFamily="2" charset="-52"/>
              <a:ea typeface="Oswald"/>
              <a:cs typeface="Oswald"/>
              <a:sym typeface="Oswald"/>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39"/>
          <p:cNvSpPr txBox="1">
            <a:spLocks noGrp="1"/>
          </p:cNvSpPr>
          <p:nvPr>
            <p:ph type="ctrTitle"/>
          </p:nvPr>
        </p:nvSpPr>
        <p:spPr>
          <a:xfrm>
            <a:off x="729450" y="440268"/>
            <a:ext cx="7688100" cy="71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 sz="2000" dirty="0" smtClean="0">
                <a:solidFill>
                  <a:schemeClr val="tx1"/>
                </a:solidFill>
                <a:latin typeface="Oswald"/>
                <a:ea typeface="Oswald"/>
                <a:cs typeface="Oswald"/>
                <a:sym typeface="Oswald"/>
              </a:rPr>
              <a:t>Меры, </a:t>
            </a:r>
            <a:r>
              <a:rPr lang="ru" sz="2000" dirty="0">
                <a:solidFill>
                  <a:schemeClr val="tx1"/>
                </a:solidFill>
                <a:latin typeface="Oswald"/>
                <a:ea typeface="Oswald"/>
                <a:cs typeface="Oswald"/>
                <a:sym typeface="Oswald"/>
              </a:rPr>
              <a:t>назначаемые в натуральной форме</a:t>
            </a:r>
            <a:endParaRPr dirty="0">
              <a:solidFill>
                <a:schemeClr val="tx1"/>
              </a:solidFill>
              <a:latin typeface="Oswald" panose="020B0604020202020204" charset="-52"/>
            </a:endParaRPr>
          </a:p>
        </p:txBody>
      </p:sp>
      <p:sp>
        <p:nvSpPr>
          <p:cNvPr id="269" name="Google Shape;269;p39"/>
          <p:cNvSpPr txBox="1">
            <a:spLocks noGrp="1"/>
          </p:cNvSpPr>
          <p:nvPr>
            <p:ph type="subTitle" idx="1"/>
          </p:nvPr>
        </p:nvSpPr>
        <p:spPr>
          <a:xfrm>
            <a:off x="729625" y="1151468"/>
            <a:ext cx="7688100" cy="3200526"/>
          </a:xfrm>
          <a:prstGeom prst="rect">
            <a:avLst/>
          </a:prstGeom>
        </p:spPr>
        <p:txBody>
          <a:bodyPr spcFirstLastPara="1" wrap="square" lIns="91425" tIns="91425" rIns="91425" bIns="91425" anchor="t" anchorCtr="0">
            <a:noAutofit/>
          </a:bodyPr>
          <a:lstStyle/>
          <a:p>
            <a:pPr marL="457200" indent="-349250" algn="l">
              <a:lnSpc>
                <a:spcPct val="90000"/>
              </a:lnSpc>
              <a:spcBef>
                <a:spcPts val="0"/>
              </a:spcBef>
              <a:buClr>
                <a:schemeClr val="dk2"/>
              </a:buClr>
              <a:buSzPts val="1900"/>
              <a:buFont typeface="Oswald"/>
              <a:buChar char="●"/>
            </a:pPr>
            <a:r>
              <a:rPr lang="ru-RU" sz="1600" dirty="0" smtClean="0">
                <a:solidFill>
                  <a:schemeClr val="tx1"/>
                </a:solidFill>
                <a:latin typeface="Oswald"/>
                <a:ea typeface="Oswald"/>
                <a:cs typeface="Oswald"/>
                <a:sym typeface="Oswald"/>
              </a:rPr>
              <a:t>0563</a:t>
            </a:r>
            <a:r>
              <a:rPr lang="en-US" sz="1600" dirty="0" smtClean="0">
                <a:solidFill>
                  <a:schemeClr val="tx1"/>
                </a:solidFill>
                <a:latin typeface="Oswald"/>
                <a:ea typeface="Oswald"/>
                <a:cs typeface="Oswald"/>
                <a:sym typeface="Oswald"/>
              </a:rPr>
              <a:t>	</a:t>
            </a:r>
            <a:r>
              <a:rPr lang="ru-RU" sz="1600" dirty="0" smtClean="0">
                <a:solidFill>
                  <a:schemeClr val="tx1"/>
                </a:solidFill>
                <a:latin typeface="Oswald"/>
                <a:ea typeface="Oswald"/>
                <a:cs typeface="Oswald"/>
                <a:sym typeface="Oswald"/>
              </a:rPr>
              <a:t>Обеспечение </a:t>
            </a:r>
            <a:r>
              <a:rPr lang="ru-RU" sz="1600" dirty="0">
                <a:solidFill>
                  <a:schemeClr val="tx1"/>
                </a:solidFill>
                <a:latin typeface="Oswald"/>
                <a:ea typeface="Oswald"/>
                <a:cs typeface="Oswald"/>
                <a:sym typeface="Oswald"/>
              </a:rPr>
              <a:t>бесплатным проездом один раз в год к месту жительства и обратно </a:t>
            </a:r>
            <a:r>
              <a:rPr lang="ru-RU" sz="1600" dirty="0" smtClean="0">
                <a:solidFill>
                  <a:schemeClr val="tx1"/>
                </a:solidFill>
                <a:latin typeface="Oswald"/>
                <a:ea typeface="Oswald"/>
                <a:cs typeface="Oswald"/>
                <a:sym typeface="Oswald"/>
              </a:rPr>
              <a:t>к</a:t>
            </a:r>
            <a:r>
              <a:rPr lang="en-US" sz="1600" dirty="0" smtClean="0">
                <a:solidFill>
                  <a:schemeClr val="tx1"/>
                </a:solidFill>
                <a:latin typeface="Oswald"/>
                <a:ea typeface="Oswald"/>
                <a:cs typeface="Oswald"/>
                <a:sym typeface="Oswald"/>
              </a:rPr>
              <a:t> </a:t>
            </a:r>
            <a:r>
              <a:rPr lang="ru-RU" sz="1600" dirty="0" smtClean="0">
                <a:solidFill>
                  <a:schemeClr val="tx1"/>
                </a:solidFill>
                <a:latin typeface="Oswald"/>
                <a:ea typeface="Oswald"/>
                <a:cs typeface="Oswald"/>
                <a:sym typeface="Oswald"/>
              </a:rPr>
              <a:t>месту </a:t>
            </a:r>
            <a:r>
              <a:rPr lang="ru-RU" sz="1600" dirty="0">
                <a:solidFill>
                  <a:schemeClr val="tx1"/>
                </a:solidFill>
                <a:latin typeface="Oswald"/>
                <a:ea typeface="Oswald"/>
                <a:cs typeface="Oswald"/>
                <a:sym typeface="Oswald"/>
              </a:rPr>
              <a:t>учебы (выдача билетов)</a:t>
            </a:r>
          </a:p>
          <a:p>
            <a:pPr marL="457200" lvl="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0758</a:t>
            </a:r>
            <a:r>
              <a:rPr lang="en-US" sz="1600" dirty="0" smtClean="0">
                <a:solidFill>
                  <a:schemeClr val="tx1"/>
                </a:solidFill>
                <a:latin typeface="Oswald"/>
                <a:ea typeface="Oswald"/>
                <a:cs typeface="Oswald"/>
                <a:sym typeface="Oswald"/>
              </a:rPr>
              <a:t>	</a:t>
            </a:r>
            <a:r>
              <a:rPr lang="ru" sz="1600" dirty="0" smtClean="0">
                <a:solidFill>
                  <a:schemeClr val="tx1"/>
                </a:solidFill>
                <a:latin typeface="Oswald"/>
                <a:ea typeface="Oswald"/>
                <a:cs typeface="Oswald"/>
                <a:sym typeface="Oswald"/>
              </a:rPr>
              <a:t>Предоставление </a:t>
            </a:r>
            <a:r>
              <a:rPr lang="ru" sz="1600" dirty="0">
                <a:solidFill>
                  <a:schemeClr val="tx1"/>
                </a:solidFill>
                <a:latin typeface="Oswald"/>
                <a:ea typeface="Oswald"/>
                <a:cs typeface="Oswald"/>
                <a:sym typeface="Oswald"/>
              </a:rPr>
              <a:t>бесплатного питания</a:t>
            </a:r>
          </a:p>
          <a:p>
            <a:pPr marL="45720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0760</a:t>
            </a:r>
            <a:r>
              <a:rPr lang="en-US" sz="1600" dirty="0" smtClean="0">
                <a:solidFill>
                  <a:schemeClr val="tx1"/>
                </a:solidFill>
                <a:latin typeface="Oswald"/>
                <a:ea typeface="Oswald"/>
                <a:cs typeface="Oswald"/>
                <a:sym typeface="Oswald"/>
              </a:rPr>
              <a:t>	</a:t>
            </a:r>
            <a:r>
              <a:rPr lang="ru" sz="1600" dirty="0" smtClean="0">
                <a:solidFill>
                  <a:schemeClr val="tx1"/>
                </a:solidFill>
                <a:latin typeface="Oswald"/>
                <a:ea typeface="Oswald"/>
                <a:cs typeface="Oswald"/>
                <a:sym typeface="Oswald"/>
              </a:rPr>
              <a:t>Обеспечение </a:t>
            </a:r>
            <a:r>
              <a:rPr lang="ru" sz="1600" dirty="0">
                <a:solidFill>
                  <a:schemeClr val="tx1"/>
                </a:solidFill>
                <a:latin typeface="Oswald"/>
                <a:ea typeface="Oswald"/>
                <a:cs typeface="Oswald"/>
                <a:sym typeface="Oswald"/>
              </a:rPr>
              <a:t>бесплатным проездом на городском, пригородном транспорте, </a:t>
            </a:r>
            <a:r>
              <a:rPr lang="en-US" sz="1600" dirty="0" smtClean="0">
                <a:solidFill>
                  <a:schemeClr val="tx1"/>
                </a:solidFill>
                <a:latin typeface="Oswald"/>
                <a:ea typeface="Oswald"/>
                <a:cs typeface="Oswald"/>
                <a:sym typeface="Oswald"/>
              </a:rPr>
              <a:t/>
            </a:r>
            <a:br>
              <a:rPr lang="en-US" sz="1600" dirty="0" smtClean="0">
                <a:solidFill>
                  <a:schemeClr val="tx1"/>
                </a:solidFill>
                <a:latin typeface="Oswald"/>
                <a:ea typeface="Oswald"/>
                <a:cs typeface="Oswald"/>
                <a:sym typeface="Oswald"/>
              </a:rPr>
            </a:br>
            <a:r>
              <a:rPr lang="ru" sz="1600" dirty="0" smtClean="0">
                <a:solidFill>
                  <a:schemeClr val="tx1"/>
                </a:solidFill>
                <a:latin typeface="Oswald"/>
                <a:ea typeface="Oswald"/>
                <a:cs typeface="Oswald"/>
                <a:sym typeface="Oswald"/>
              </a:rPr>
              <a:t>в </a:t>
            </a:r>
            <a:r>
              <a:rPr lang="ru" sz="1600" dirty="0">
                <a:solidFill>
                  <a:schemeClr val="tx1"/>
                </a:solidFill>
                <a:latin typeface="Oswald"/>
                <a:ea typeface="Oswald"/>
                <a:cs typeface="Oswald"/>
                <a:sym typeface="Oswald"/>
              </a:rPr>
              <a:t>сельской местности на внутрирайонном транспорте (кроме такси)</a:t>
            </a:r>
          </a:p>
          <a:p>
            <a:pPr marL="45720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0771</a:t>
            </a:r>
            <a:r>
              <a:rPr lang="en-US" sz="1600" dirty="0" smtClean="0">
                <a:solidFill>
                  <a:schemeClr val="tx1"/>
                </a:solidFill>
                <a:latin typeface="Oswald"/>
                <a:ea typeface="Oswald"/>
                <a:cs typeface="Oswald"/>
                <a:sym typeface="Oswald"/>
              </a:rPr>
              <a:t>	</a:t>
            </a:r>
            <a:r>
              <a:rPr lang="ru-RU" sz="1600" dirty="0" smtClean="0">
                <a:solidFill>
                  <a:schemeClr val="tx1"/>
                </a:solidFill>
                <a:latin typeface="Oswald"/>
                <a:ea typeface="Oswald"/>
                <a:cs typeface="Oswald"/>
                <a:sym typeface="Oswald"/>
              </a:rPr>
              <a:t>Полное </a:t>
            </a:r>
            <a:r>
              <a:rPr lang="ru-RU" sz="1600" dirty="0">
                <a:solidFill>
                  <a:schemeClr val="tx1"/>
                </a:solidFill>
                <a:latin typeface="Oswald"/>
                <a:ea typeface="Oswald"/>
                <a:cs typeface="Oswald"/>
                <a:sym typeface="Oswald"/>
              </a:rPr>
              <a:t>или частичное освобождение от родительской платы за присмотр и </a:t>
            </a:r>
            <a:r>
              <a:rPr lang="ru-RU" sz="1600" dirty="0" smtClean="0">
                <a:solidFill>
                  <a:schemeClr val="tx1"/>
                </a:solidFill>
                <a:latin typeface="Oswald"/>
                <a:ea typeface="Oswald"/>
                <a:cs typeface="Oswald"/>
                <a:sym typeface="Oswald"/>
              </a:rPr>
              <a:t>уход</a:t>
            </a:r>
            <a:r>
              <a:rPr lang="en-US" sz="1600" dirty="0" smtClean="0">
                <a:solidFill>
                  <a:schemeClr val="tx1"/>
                </a:solidFill>
                <a:latin typeface="Oswald"/>
                <a:ea typeface="Oswald"/>
                <a:cs typeface="Oswald"/>
                <a:sym typeface="Oswald"/>
              </a:rPr>
              <a:t/>
            </a:r>
            <a:br>
              <a:rPr lang="en-US" sz="1600" dirty="0" smtClean="0">
                <a:solidFill>
                  <a:schemeClr val="tx1"/>
                </a:solidFill>
                <a:latin typeface="Oswald"/>
                <a:ea typeface="Oswald"/>
                <a:cs typeface="Oswald"/>
                <a:sym typeface="Oswald"/>
              </a:rPr>
            </a:br>
            <a:r>
              <a:rPr lang="ru-RU" sz="1600" dirty="0" smtClean="0">
                <a:solidFill>
                  <a:schemeClr val="tx1"/>
                </a:solidFill>
                <a:latin typeface="Oswald"/>
                <a:ea typeface="Oswald"/>
                <a:cs typeface="Oswald"/>
                <a:sym typeface="Oswald"/>
              </a:rPr>
              <a:t>за </a:t>
            </a:r>
            <a:r>
              <a:rPr lang="ru-RU" sz="1600" dirty="0">
                <a:solidFill>
                  <a:schemeClr val="tx1"/>
                </a:solidFill>
                <a:latin typeface="Oswald"/>
                <a:ea typeface="Oswald"/>
                <a:cs typeface="Oswald"/>
                <a:sym typeface="Oswald"/>
              </a:rPr>
              <a:t>ребенком, осваивающим образовательную программу дошкольного образования</a:t>
            </a:r>
          </a:p>
          <a:p>
            <a:pPr marL="457200" indent="-349250" algn="l">
              <a:lnSpc>
                <a:spcPct val="90000"/>
              </a:lnSpc>
              <a:spcBef>
                <a:spcPts val="0"/>
              </a:spcBef>
              <a:buClr>
                <a:schemeClr val="dk2"/>
              </a:buClr>
              <a:buSzPts val="1900"/>
              <a:buFont typeface="Oswald"/>
              <a:buChar char="●"/>
            </a:pPr>
            <a:r>
              <a:rPr lang="ru-RU" sz="1600" dirty="0" smtClean="0">
                <a:solidFill>
                  <a:schemeClr val="tx1"/>
                </a:solidFill>
                <a:latin typeface="Oswald"/>
                <a:ea typeface="Oswald"/>
                <a:cs typeface="Oswald"/>
                <a:sym typeface="Oswald"/>
              </a:rPr>
              <a:t>0771</a:t>
            </a:r>
            <a:r>
              <a:rPr lang="en-US" sz="1600" dirty="0" smtClean="0">
                <a:solidFill>
                  <a:schemeClr val="tx1"/>
                </a:solidFill>
                <a:latin typeface="Oswald"/>
                <a:ea typeface="Oswald"/>
                <a:cs typeface="Oswald"/>
                <a:sym typeface="Oswald"/>
              </a:rPr>
              <a:t>	</a:t>
            </a:r>
            <a:r>
              <a:rPr lang="ru-RU" sz="1600" dirty="0" smtClean="0">
                <a:solidFill>
                  <a:schemeClr val="tx1"/>
                </a:solidFill>
                <a:latin typeface="Oswald"/>
                <a:ea typeface="Oswald"/>
                <a:cs typeface="Oswald"/>
                <a:sym typeface="Oswald"/>
              </a:rPr>
              <a:t>Полное </a:t>
            </a:r>
            <a:r>
              <a:rPr lang="ru-RU" sz="1600" dirty="0">
                <a:solidFill>
                  <a:schemeClr val="tx1"/>
                </a:solidFill>
                <a:latin typeface="Oswald"/>
                <a:ea typeface="Oswald"/>
                <a:cs typeface="Oswald"/>
                <a:sym typeface="Oswald"/>
              </a:rPr>
              <a:t>или частичное освобождение от родительской платы за присмотр и </a:t>
            </a:r>
            <a:r>
              <a:rPr lang="ru-RU" sz="1600" dirty="0" smtClean="0">
                <a:solidFill>
                  <a:schemeClr val="tx1"/>
                </a:solidFill>
                <a:latin typeface="Oswald"/>
                <a:ea typeface="Oswald"/>
                <a:cs typeface="Oswald"/>
                <a:sym typeface="Oswald"/>
              </a:rPr>
              <a:t>уход</a:t>
            </a:r>
            <a:r>
              <a:rPr lang="en-US" sz="1600" dirty="0" smtClean="0">
                <a:solidFill>
                  <a:schemeClr val="tx1"/>
                </a:solidFill>
                <a:latin typeface="Oswald"/>
                <a:ea typeface="Oswald"/>
                <a:cs typeface="Oswald"/>
                <a:sym typeface="Oswald"/>
              </a:rPr>
              <a:t/>
            </a:r>
            <a:br>
              <a:rPr lang="en-US" sz="1600" dirty="0" smtClean="0">
                <a:solidFill>
                  <a:schemeClr val="tx1"/>
                </a:solidFill>
                <a:latin typeface="Oswald"/>
                <a:ea typeface="Oswald"/>
                <a:cs typeface="Oswald"/>
                <a:sym typeface="Oswald"/>
              </a:rPr>
            </a:br>
            <a:r>
              <a:rPr lang="ru-RU" sz="1600" dirty="0" smtClean="0">
                <a:solidFill>
                  <a:schemeClr val="tx1"/>
                </a:solidFill>
                <a:latin typeface="Oswald"/>
                <a:ea typeface="Oswald"/>
                <a:cs typeface="Oswald"/>
                <a:sym typeface="Oswald"/>
              </a:rPr>
              <a:t>за </a:t>
            </a:r>
            <a:r>
              <a:rPr lang="ru-RU" sz="1600" dirty="0">
                <a:solidFill>
                  <a:schemeClr val="tx1"/>
                </a:solidFill>
                <a:latin typeface="Oswald"/>
                <a:ea typeface="Oswald"/>
                <a:cs typeface="Oswald"/>
                <a:sym typeface="Oswald"/>
              </a:rPr>
              <a:t>ребенком, осваивающим образовательную программу начального общего, основного общего и (или) среднего общего образования (общеобразовательную программу)</a:t>
            </a:r>
            <a:endParaRPr sz="1600" dirty="0">
              <a:solidFill>
                <a:schemeClr val="tx1"/>
              </a:solidFill>
              <a:latin typeface="Oswald" panose="020B0604020202020204" charset="-52"/>
              <a:ea typeface="Oswald"/>
              <a:cs typeface="Oswald"/>
              <a:sym typeface="Oswald"/>
            </a:endParaRPr>
          </a:p>
          <a:p>
            <a:pPr marL="45720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0782</a:t>
            </a:r>
            <a:r>
              <a:rPr lang="en-US" sz="1600" dirty="0" smtClean="0">
                <a:solidFill>
                  <a:schemeClr val="tx1"/>
                </a:solidFill>
                <a:latin typeface="Oswald"/>
                <a:ea typeface="Oswald"/>
                <a:cs typeface="Oswald"/>
                <a:sym typeface="Oswald"/>
              </a:rPr>
              <a:t>	</a:t>
            </a:r>
            <a:r>
              <a:rPr lang="ru" sz="1600" dirty="0" smtClean="0">
                <a:solidFill>
                  <a:schemeClr val="tx1"/>
                </a:solidFill>
                <a:latin typeface="Oswald"/>
                <a:ea typeface="Oswald"/>
                <a:cs typeface="Oswald"/>
                <a:sym typeface="Oswald"/>
              </a:rPr>
              <a:t>Обеспечение </a:t>
            </a:r>
            <a:r>
              <a:rPr lang="ru" sz="1600" dirty="0">
                <a:solidFill>
                  <a:schemeClr val="tx1"/>
                </a:solidFill>
                <a:latin typeface="Oswald"/>
                <a:ea typeface="Oswald"/>
                <a:cs typeface="Oswald"/>
                <a:sym typeface="Oswald"/>
              </a:rPr>
              <a:t>отдыха и оздоровления детей за счет бюджета</a:t>
            </a:r>
          </a:p>
          <a:p>
            <a:pPr marL="45720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0835</a:t>
            </a:r>
            <a:r>
              <a:rPr lang="en-US" sz="1600" dirty="0" smtClean="0">
                <a:solidFill>
                  <a:schemeClr val="tx1"/>
                </a:solidFill>
                <a:latin typeface="Oswald"/>
                <a:ea typeface="Oswald"/>
                <a:cs typeface="Oswald"/>
                <a:sym typeface="Oswald"/>
              </a:rPr>
              <a:t>	</a:t>
            </a:r>
            <a:r>
              <a:rPr lang="ru" sz="1600" dirty="0" smtClean="0">
                <a:solidFill>
                  <a:schemeClr val="tx1"/>
                </a:solidFill>
                <a:latin typeface="Oswald"/>
                <a:ea typeface="Oswald"/>
                <a:cs typeface="Oswald"/>
                <a:sym typeface="Oswald"/>
              </a:rPr>
              <a:t>Государственное </a:t>
            </a:r>
            <a:r>
              <a:rPr lang="ru" sz="1600" dirty="0">
                <a:solidFill>
                  <a:schemeClr val="tx1"/>
                </a:solidFill>
                <a:latin typeface="Oswald"/>
                <a:ea typeface="Oswald"/>
                <a:cs typeface="Oswald"/>
                <a:sym typeface="Oswald"/>
              </a:rPr>
              <a:t>обеспечение одеждой, обувью, мягким </a:t>
            </a:r>
            <a:r>
              <a:rPr lang="ru" sz="1600" dirty="0" smtClean="0">
                <a:solidFill>
                  <a:schemeClr val="tx1"/>
                </a:solidFill>
                <a:latin typeface="Oswald"/>
                <a:ea typeface="Oswald"/>
                <a:cs typeface="Oswald"/>
                <a:sym typeface="Oswald"/>
              </a:rPr>
              <a:t>инвентарем</a:t>
            </a:r>
          </a:p>
          <a:p>
            <a:pPr marL="45720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7711</a:t>
            </a:r>
            <a:r>
              <a:rPr lang="en-US" sz="1600" dirty="0" smtClean="0">
                <a:solidFill>
                  <a:schemeClr val="tx1"/>
                </a:solidFill>
                <a:latin typeface="Oswald"/>
                <a:ea typeface="Oswald"/>
                <a:cs typeface="Oswald"/>
                <a:sym typeface="Oswald"/>
              </a:rPr>
              <a:t>	</a:t>
            </a:r>
            <a:r>
              <a:rPr lang="ru-RU" sz="1600" dirty="0" smtClean="0">
                <a:solidFill>
                  <a:schemeClr val="tx1"/>
                </a:solidFill>
                <a:latin typeface="Oswald"/>
                <a:ea typeface="Oswald"/>
                <a:cs typeface="Oswald"/>
                <a:sym typeface="Oswald"/>
              </a:rPr>
              <a:t>Освобождение </a:t>
            </a:r>
            <a:r>
              <a:rPr lang="ru-RU" sz="1600" dirty="0">
                <a:solidFill>
                  <a:schemeClr val="tx1"/>
                </a:solidFill>
                <a:latin typeface="Oswald"/>
                <a:ea typeface="Oswald"/>
                <a:cs typeface="Oswald"/>
                <a:sym typeface="Oswald"/>
              </a:rPr>
              <a:t>от платы за пользование жилым помещением (платы за наем</a:t>
            </a:r>
            <a:r>
              <a:rPr lang="ru-RU" sz="1600" dirty="0" smtClean="0">
                <a:solidFill>
                  <a:schemeClr val="tx1"/>
                </a:solidFill>
                <a:latin typeface="Oswald"/>
                <a:ea typeface="Oswald"/>
                <a:cs typeface="Oswald"/>
                <a:sym typeface="Oswald"/>
              </a:rPr>
              <a:t>)</a:t>
            </a:r>
            <a:r>
              <a:rPr lang="en-US" sz="1600" dirty="0" smtClean="0">
                <a:solidFill>
                  <a:schemeClr val="tx1"/>
                </a:solidFill>
                <a:latin typeface="Oswald"/>
                <a:ea typeface="Oswald"/>
                <a:cs typeface="Oswald"/>
                <a:sym typeface="Oswald"/>
              </a:rPr>
              <a:t/>
            </a:r>
            <a:br>
              <a:rPr lang="en-US" sz="1600" dirty="0" smtClean="0">
                <a:solidFill>
                  <a:schemeClr val="tx1"/>
                </a:solidFill>
                <a:latin typeface="Oswald"/>
                <a:ea typeface="Oswald"/>
                <a:cs typeface="Oswald"/>
                <a:sym typeface="Oswald"/>
              </a:rPr>
            </a:br>
            <a:r>
              <a:rPr lang="ru-RU" sz="1600" dirty="0" smtClean="0">
                <a:solidFill>
                  <a:schemeClr val="tx1"/>
                </a:solidFill>
                <a:latin typeface="Oswald"/>
                <a:ea typeface="Oswald"/>
                <a:cs typeface="Oswald"/>
                <a:sym typeface="Oswald"/>
              </a:rPr>
              <a:t>в </a:t>
            </a:r>
            <a:r>
              <a:rPr lang="ru-RU" sz="1600" dirty="0">
                <a:solidFill>
                  <a:schemeClr val="tx1"/>
                </a:solidFill>
                <a:latin typeface="Oswald"/>
                <a:ea typeface="Oswald"/>
                <a:cs typeface="Oswald"/>
                <a:sym typeface="Oswald"/>
              </a:rPr>
              <a:t>общежитиях образовательных организаций</a:t>
            </a:r>
            <a:endParaRPr sz="1600" dirty="0">
              <a:solidFill>
                <a:schemeClr val="tx1"/>
              </a:solidFill>
              <a:latin typeface="Oswald" panose="020B0604020202020204" charset="-52"/>
              <a:ea typeface="Oswald"/>
              <a:cs typeface="Oswald"/>
              <a:sym typeface="Oswald"/>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40"/>
          <p:cNvSpPr/>
          <p:nvPr/>
        </p:nvSpPr>
        <p:spPr>
          <a:xfrm>
            <a:off x="492159" y="798632"/>
            <a:ext cx="8053500" cy="3849824"/>
          </a:xfrm>
          <a:prstGeom prst="rect">
            <a:avLst/>
          </a:prstGeom>
          <a:noFill/>
          <a:ln>
            <a:noFill/>
          </a:ln>
        </p:spPr>
        <p:txBody>
          <a:bodyPr spcFirstLastPara="1" wrap="square" lIns="68575" tIns="34275" rIns="68575" bIns="34275" anchor="t" anchorCtr="0">
            <a:noAutofit/>
          </a:bodyPr>
          <a:lstStyle/>
          <a:p>
            <a:pPr marL="0" lvl="0" indent="0" algn="ctr" rtl="0">
              <a:spcBef>
                <a:spcPts val="0"/>
              </a:spcBef>
              <a:spcAft>
                <a:spcPts val="0"/>
              </a:spcAft>
              <a:buNone/>
            </a:pPr>
            <a:r>
              <a:rPr lang="ru" sz="1100" b="1" dirty="0">
                <a:solidFill>
                  <a:schemeClr val="tx1"/>
                </a:solidFill>
                <a:latin typeface="Oswald" panose="00000500000000000000" pitchFamily="2" charset="-52"/>
                <a:ea typeface="Oswald"/>
                <a:cs typeface="Oswald"/>
                <a:sym typeface="Oswald"/>
              </a:rPr>
              <a:t>Нормативные основания</a:t>
            </a:r>
          </a:p>
          <a:p>
            <a:pPr marL="460800" lvl="0" indent="-319300" algn="just" defTabSz="342900">
              <a:buClr>
                <a:srgbClr val="2C3C43"/>
              </a:buClr>
              <a:buSzPts val="1400"/>
              <a:buFont typeface="Oswald"/>
              <a:buChar char="●"/>
            </a:pPr>
            <a:r>
              <a:rPr lang="ru-RU" sz="1100" dirty="0" smtClean="0"/>
              <a:t>Федеральный </a:t>
            </a:r>
            <a:r>
              <a:rPr lang="ru-RU" sz="1100" dirty="0"/>
              <a:t>закон от 21 </a:t>
            </a:r>
            <a:r>
              <a:rPr lang="ru-RU" sz="1100" dirty="0" smtClean="0"/>
              <a:t>декабря 1996 </a:t>
            </a:r>
            <a:r>
              <a:rPr lang="ru-RU" sz="1100" dirty="0"/>
              <a:t>года № 159-ФЗ «О дополнительных гарантиях по социальной поддержке детей-сирот и детей, оставшихся без попечения родителей»</a:t>
            </a:r>
            <a:endParaRPr lang="ru-RU" sz="1100" dirty="0">
              <a:sym typeface="Oswald"/>
            </a:endParaRPr>
          </a:p>
          <a:p>
            <a:pPr marL="460800" lvl="0" indent="-319300" algn="just" defTabSz="342900">
              <a:buClr>
                <a:srgbClr val="2C3C43"/>
              </a:buClr>
              <a:buSzPts val="1400"/>
              <a:buFont typeface="Oswald"/>
              <a:buChar char="●"/>
            </a:pPr>
            <a:r>
              <a:rPr lang="ru-RU" sz="1100" dirty="0"/>
              <a:t>Федеральный закон от 29 декабря 2012 года № 273-ФЗ «Об образовании в Российской Федерации</a:t>
            </a:r>
            <a:r>
              <a:rPr lang="ru-RU" sz="1100" dirty="0" smtClean="0"/>
              <a:t>»</a:t>
            </a:r>
            <a:endParaRPr lang="ru-RU" sz="1100" dirty="0">
              <a:sym typeface="Oswald"/>
            </a:endParaRPr>
          </a:p>
          <a:p>
            <a:pPr marL="457200" lvl="0" indent="-304800">
              <a:buClr>
                <a:schemeClr val="dk2"/>
              </a:buClr>
              <a:buSzPts val="1200"/>
              <a:buFont typeface="Oswald"/>
              <a:buChar char="●"/>
            </a:pPr>
            <a:r>
              <a:rPr lang="ru-RU" sz="1100" dirty="0">
                <a:sym typeface="Oswald"/>
              </a:rPr>
              <a:t>Закон </a:t>
            </a:r>
            <a:r>
              <a:rPr lang="ru-RU" sz="1100" dirty="0"/>
              <a:t>Свердловской области от 20 ноября 2009 года № 100-ОЗ «О социальной поддержке многодетных семей в Свердловской области</a:t>
            </a:r>
            <a:r>
              <a:rPr lang="ru-RU" sz="1100" dirty="0" smtClean="0"/>
              <a:t>»</a:t>
            </a:r>
            <a:endParaRPr lang="ru-RU" sz="1100" dirty="0">
              <a:sym typeface="Oswald"/>
            </a:endParaRPr>
          </a:p>
          <a:p>
            <a:pPr marL="457200" indent="-304800">
              <a:buClr>
                <a:schemeClr val="dk2"/>
              </a:buClr>
              <a:buSzPts val="1200"/>
              <a:buFont typeface="Oswald"/>
              <a:buChar char="●"/>
            </a:pPr>
            <a:r>
              <a:rPr lang="ru-RU" sz="1100" dirty="0">
                <a:sym typeface="Oswald"/>
              </a:rPr>
              <a:t>Закон </a:t>
            </a:r>
            <a:r>
              <a:rPr lang="ru-RU" sz="1100" dirty="0"/>
              <a:t>Свердловской области от 15 июля 2013 года № 78-ОЗ «Об образовании в Свердловской области»</a:t>
            </a:r>
            <a:endParaRPr lang="en-US" sz="1100" dirty="0"/>
          </a:p>
          <a:p>
            <a:pPr marL="457200" lvl="0" indent="-304800">
              <a:buClr>
                <a:schemeClr val="dk2"/>
              </a:buClr>
              <a:buSzPts val="1200"/>
              <a:buFont typeface="Oswald"/>
              <a:buChar char="●"/>
            </a:pPr>
            <a:r>
              <a:rPr lang="ru" sz="1100" dirty="0">
                <a:sym typeface="Oswald"/>
              </a:rPr>
              <a:t>Постановление Правительства Свердловской области от 05.03.2014 № </a:t>
            </a:r>
            <a:r>
              <a:rPr lang="ru" sz="1100" dirty="0" smtClean="0">
                <a:sym typeface="Oswald"/>
              </a:rPr>
              <a:t>146-ПП </a:t>
            </a:r>
            <a:r>
              <a:rPr lang="ru" sz="1100" dirty="0">
                <a:sym typeface="Oswald"/>
              </a:rPr>
              <a:t>«</a:t>
            </a:r>
            <a:r>
              <a:rPr lang="ru-RU" sz="1100" dirty="0"/>
              <a:t>Об обеспечении бесплатным горячим питанием обучающихся по очной форме обучения в государственных общеобразовательных организациях Свердловской области, муниципальных общеобразовательных организациях, частных общеобразовательных организациях и обособленных структурных подразделениях государственных образовательных организаций Свердловской области по имеющим государственную аккредитацию основным общеобразовательным программам, а также обучающихся по очной форме обучения  в государственных профессиональных образовательных организациях Свердловской области, реализующих образовательные программы среднего профессионального образования в сфере искусств, и обособленных структурных подразделениях таких государственных профессиональных образовательных организаций Свердловской области по основным общеобразовательным программам и по образовательным программам среднего профессионального образования в сфере искусств, интегрированным с образовательными программами основного общего и среднего общего образования</a:t>
            </a:r>
            <a:r>
              <a:rPr lang="ru" sz="1100" dirty="0">
                <a:sym typeface="Oswald"/>
              </a:rPr>
              <a:t>»</a:t>
            </a:r>
            <a:endParaRPr sz="1100" dirty="0">
              <a:sym typeface="Oswald"/>
            </a:endParaRPr>
          </a:p>
          <a:p>
            <a:pPr marL="457200" marR="0" lvl="0" indent="-304800" algn="l" rtl="0">
              <a:spcBef>
                <a:spcPts val="0"/>
              </a:spcBef>
              <a:spcAft>
                <a:spcPts val="0"/>
              </a:spcAft>
              <a:buClr>
                <a:schemeClr val="dk2"/>
              </a:buClr>
              <a:buSzPts val="1200"/>
              <a:buFont typeface="Oswald"/>
              <a:buChar char="●"/>
            </a:pPr>
            <a:r>
              <a:rPr lang="ru" sz="1100" dirty="0">
                <a:sym typeface="Oswald"/>
              </a:rPr>
              <a:t>Постановление Правительства Свердловской области от 03.09.2020 № </a:t>
            </a:r>
            <a:r>
              <a:rPr lang="ru" sz="1100" dirty="0" smtClean="0">
                <a:sym typeface="Oswald"/>
              </a:rPr>
              <a:t>621-ПП </a:t>
            </a:r>
            <a:r>
              <a:rPr lang="ru" sz="1100" dirty="0">
                <a:sym typeface="Oswald"/>
              </a:rPr>
              <a:t>«Об организации бесплатного горячего питания обучающихся, получающих начальное общее образование в государственных образовательных организациях Свердловской области и муниципальных общеобразовательных организациях, расположенных на территории Свердловской области»</a:t>
            </a:r>
          </a:p>
          <a:p>
            <a:pPr marL="914400" marR="0" lvl="0" indent="0" algn="l" rtl="0">
              <a:spcBef>
                <a:spcPts val="0"/>
              </a:spcBef>
              <a:spcAft>
                <a:spcPts val="0"/>
              </a:spcAft>
              <a:buNone/>
            </a:pPr>
            <a:endParaRPr sz="1100"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100" b="1" dirty="0">
                <a:solidFill>
                  <a:schemeClr val="tx1"/>
                </a:solidFill>
                <a:latin typeface="Oswald" panose="00000500000000000000" pitchFamily="2" charset="-52"/>
                <a:ea typeface="Oswald"/>
                <a:cs typeface="Oswald"/>
                <a:sym typeface="Oswald"/>
              </a:rPr>
              <a:t>Форма предоставления – натуральная</a:t>
            </a:r>
          </a:p>
          <a:p>
            <a:pPr marL="457200" lvl="0" indent="-304800" algn="just">
              <a:buClr>
                <a:schemeClr val="dk2"/>
              </a:buClr>
              <a:buSzPts val="1200"/>
              <a:buFont typeface="Oswald"/>
              <a:buChar char="●"/>
            </a:pPr>
            <a:r>
              <a:rPr lang="ru" sz="1100" dirty="0" smtClean="0">
                <a:solidFill>
                  <a:schemeClr val="tx1"/>
                </a:solidFill>
                <a:latin typeface="Oswald" panose="00000500000000000000" pitchFamily="2" charset="-52"/>
                <a:ea typeface="Oswald"/>
                <a:cs typeface="Oswald"/>
                <a:sym typeface="Oswald"/>
              </a:rPr>
              <a:t>За </a:t>
            </a:r>
            <a:r>
              <a:rPr lang="ru" sz="1100" dirty="0">
                <a:solidFill>
                  <a:schemeClr val="tx1"/>
                </a:solidFill>
                <a:latin typeface="Oswald" panose="00000500000000000000" pitchFamily="2" charset="-52"/>
                <a:ea typeface="Oswald"/>
                <a:cs typeface="Oswald"/>
                <a:sym typeface="Oswald"/>
              </a:rPr>
              <a:t>счет субсидий из областного бюджета на финансовое обеспечение выполнения государственного задания учреждениями</a:t>
            </a:r>
            <a:endParaRPr sz="1100"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endParaRPr sz="1100" b="1"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100" b="1" dirty="0">
                <a:solidFill>
                  <a:schemeClr val="tx1"/>
                </a:solidFill>
                <a:latin typeface="Oswald" panose="00000500000000000000" pitchFamily="2" charset="-52"/>
                <a:ea typeface="Oswald"/>
                <a:cs typeface="Oswald"/>
                <a:sym typeface="Oswald"/>
              </a:rPr>
              <a:t>Периодичность предоставления</a:t>
            </a:r>
            <a:endParaRPr sz="1100" b="1" dirty="0">
              <a:solidFill>
                <a:schemeClr val="tx1"/>
              </a:solidFill>
              <a:latin typeface="Oswald" panose="00000500000000000000" pitchFamily="2" charset="-52"/>
              <a:ea typeface="Oswald"/>
              <a:cs typeface="Oswald"/>
              <a:sym typeface="Oswald"/>
            </a:endParaRPr>
          </a:p>
          <a:p>
            <a:pPr marL="457200" lvl="0" indent="-304800" algn="l" rtl="0">
              <a:spcBef>
                <a:spcPts val="0"/>
              </a:spcBef>
              <a:spcAft>
                <a:spcPts val="0"/>
              </a:spcAft>
              <a:buClr>
                <a:schemeClr val="dk2"/>
              </a:buClr>
              <a:buSzPts val="1200"/>
              <a:buFont typeface="Oswald"/>
              <a:buChar char="●"/>
            </a:pPr>
            <a:r>
              <a:rPr lang="ru" sz="1100" dirty="0">
                <a:solidFill>
                  <a:schemeClr val="tx1"/>
                </a:solidFill>
                <a:latin typeface="Oswald" panose="00000500000000000000" pitchFamily="2" charset="-52"/>
                <a:ea typeface="Oswald"/>
                <a:cs typeface="Oswald"/>
                <a:sym typeface="Oswald"/>
              </a:rPr>
              <a:t>Ежемесячно</a:t>
            </a:r>
            <a:endParaRPr sz="1100" dirty="0">
              <a:solidFill>
                <a:schemeClr val="tx1"/>
              </a:solidFill>
              <a:latin typeface="Oswald" panose="00000500000000000000" pitchFamily="2" charset="-52"/>
              <a:ea typeface="Oswald"/>
              <a:cs typeface="Oswald"/>
              <a:sym typeface="Oswald"/>
            </a:endParaRPr>
          </a:p>
        </p:txBody>
      </p:sp>
      <p:sp>
        <p:nvSpPr>
          <p:cNvPr id="5" name="Google Shape;316;p46"/>
          <p:cNvSpPr txBox="1">
            <a:spLocks/>
          </p:cNvSpPr>
          <p:nvPr/>
        </p:nvSpPr>
        <p:spPr>
          <a:xfrm>
            <a:off x="2709855" y="90932"/>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panose="00000500000000000000" pitchFamily="2" charset="-52"/>
                <a:ea typeface="Oswald"/>
                <a:cs typeface="Oswald"/>
                <a:sym typeface="Oswald"/>
              </a:rPr>
              <a:t>Предоставление бесплатного питания</a:t>
            </a:r>
          </a:p>
        </p:txBody>
      </p:sp>
      <p:sp>
        <p:nvSpPr>
          <p:cNvPr id="6" name="Google Shape;318;p46"/>
          <p:cNvSpPr txBox="1"/>
          <p:nvPr/>
        </p:nvSpPr>
        <p:spPr>
          <a:xfrm>
            <a:off x="782955" y="90657"/>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a:t>
            </a:r>
            <a:r>
              <a:rPr lang="ru" sz="1500" b="1" dirty="0" smtClean="0">
                <a:latin typeface="Oswald" panose="00000500000000000000" pitchFamily="2" charset="-52"/>
                <a:ea typeface="Oswald"/>
                <a:cs typeface="Oswald"/>
                <a:sym typeface="Oswald"/>
              </a:rPr>
              <a:t>0758</a:t>
            </a:r>
            <a:endParaRPr sz="1500" b="1" dirty="0">
              <a:latin typeface="Oswald" panose="00000500000000000000" pitchFamily="2" charset="-52"/>
              <a:ea typeface="Oswald"/>
              <a:cs typeface="Oswald"/>
              <a:sym typeface="Oswald"/>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graphicFrame>
        <p:nvGraphicFramePr>
          <p:cNvPr id="282" name="Google Shape;282;p41"/>
          <p:cNvGraphicFramePr/>
          <p:nvPr>
            <p:extLst>
              <p:ext uri="{D42A27DB-BD31-4B8C-83A1-F6EECF244321}">
                <p14:modId xmlns:p14="http://schemas.microsoft.com/office/powerpoint/2010/main" val="2651318098"/>
              </p:ext>
            </p:extLst>
          </p:nvPr>
        </p:nvGraphicFramePr>
        <p:xfrm>
          <a:off x="395536" y="699542"/>
          <a:ext cx="8494225" cy="4389060"/>
        </p:xfrm>
        <a:graphic>
          <a:graphicData uri="http://schemas.openxmlformats.org/drawingml/2006/table">
            <a:tbl>
              <a:tblPr>
                <a:noFill/>
                <a:tableStyleId>{BF4A3D39-4975-46BA-BE83-8B02B6239DEE}</a:tableStyleId>
              </a:tblPr>
              <a:tblGrid>
                <a:gridCol w="4859500">
                  <a:extLst>
                    <a:ext uri="{9D8B030D-6E8A-4147-A177-3AD203B41FA5}">
                      <a16:colId xmlns:a16="http://schemas.microsoft.com/office/drawing/2014/main" val="20000"/>
                    </a:ext>
                  </a:extLst>
                </a:gridCol>
                <a:gridCol w="3634725">
                  <a:extLst>
                    <a:ext uri="{9D8B030D-6E8A-4147-A177-3AD203B41FA5}">
                      <a16:colId xmlns:a16="http://schemas.microsoft.com/office/drawing/2014/main" val="20001"/>
                    </a:ext>
                  </a:extLst>
                </a:gridCol>
              </a:tblGrid>
              <a:tr h="356412">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endParaRPr lang="ru-RU" sz="1200" b="1" dirty="0" smtClean="0">
                        <a:latin typeface="Oswald"/>
                        <a:ea typeface="Oswald"/>
                        <a:cs typeface="Oswald"/>
                        <a:sym typeface="Oswald"/>
                      </a:endParaRPr>
                    </a:p>
                    <a:p>
                      <a:pPr marL="0" lvl="0" indent="0" algn="ctr" rtl="0">
                        <a:spcBef>
                          <a:spcPts val="0"/>
                        </a:spcBef>
                        <a:spcAft>
                          <a:spcPts val="0"/>
                        </a:spcAft>
                        <a:buNone/>
                      </a:pP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184646">
                <a:tc>
                  <a:txBody>
                    <a:bodyPr/>
                    <a:lstStyle/>
                    <a:p>
                      <a:pPr marL="179999" lvl="0" indent="-149899" algn="just" defTabSz="342900" rtl="0" eaLnBrk="1" latinLnBrk="0" hangingPunct="1">
                        <a:spcBef>
                          <a:spcPts val="0"/>
                        </a:spcBef>
                        <a:spcAft>
                          <a:spcPts val="0"/>
                        </a:spcAft>
                        <a:buSzPts val="1000"/>
                        <a:buFont typeface="Oswald"/>
                        <a:buChar char="●"/>
                      </a:pPr>
                      <a:r>
                        <a:rPr lang="ru-RU" sz="1000" kern="1200" dirty="0" smtClean="0">
                          <a:solidFill>
                            <a:schemeClr val="tx1"/>
                          </a:solidFill>
                          <a:latin typeface="Oswald"/>
                          <a:ea typeface="Oswald"/>
                          <a:cs typeface="Oswald"/>
                          <a:sym typeface="Oswald"/>
                        </a:rPr>
                        <a:t>И</a:t>
                      </a:r>
                      <a:r>
                        <a:rPr lang="ru" sz="1000" kern="1200" dirty="0" smtClean="0">
                          <a:solidFill>
                            <a:schemeClr val="tx1"/>
                          </a:solidFill>
                          <a:latin typeface="Oswald"/>
                          <a:ea typeface="Oswald"/>
                          <a:cs typeface="Oswald"/>
                          <a:sym typeface="Oswald"/>
                        </a:rPr>
                        <a:t>нвалид (ребенок-инвалид)</a:t>
                      </a:r>
                      <a:endParaRPr lang="ru" sz="1000" kern="1200" dirty="0" smtClean="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RU" sz="1000" dirty="0" smtClean="0">
                          <a:solidFill>
                            <a:schemeClr val="tx1"/>
                          </a:solidFill>
                          <a:latin typeface="Oswald"/>
                          <a:ea typeface="Oswald"/>
                          <a:cs typeface="Oswald"/>
                          <a:sym typeface="Oswald"/>
                        </a:rPr>
                        <a:t>Дети </a:t>
                      </a:r>
                      <a:r>
                        <a:rPr lang="ru-RU" sz="1000" dirty="0">
                          <a:solidFill>
                            <a:schemeClr val="tx1"/>
                          </a:solidFill>
                          <a:latin typeface="Oswald"/>
                          <a:ea typeface="Oswald"/>
                          <a:cs typeface="Oswald"/>
                          <a:sym typeface="Oswald"/>
                        </a:rPr>
                        <a:t>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1000" baseline="0" dirty="0">
                          <a:solidFill>
                            <a:schemeClr val="tx1"/>
                          </a:solidFill>
                          <a:latin typeface="Oswald"/>
                          <a:ea typeface="Oswald"/>
                          <a:cs typeface="Oswald"/>
                          <a:sym typeface="Oswald"/>
                        </a:rPr>
                        <a:t> служащих умерли оба родителя или единственный родитель</a:t>
                      </a:r>
                    </a:p>
                    <a:p>
                      <a:pPr marL="179999" marR="0" lvl="0" indent="-149899" algn="just" defTabSz="342900" rtl="0" eaLnBrk="1" fontAlgn="auto" latinLnBrk="0" hangingPunct="1">
                        <a:lnSpc>
                          <a:spcPct val="100000"/>
                        </a:lnSpc>
                        <a:spcBef>
                          <a:spcPts val="0"/>
                        </a:spcBef>
                        <a:spcAft>
                          <a:spcPts val="0"/>
                        </a:spcAft>
                        <a:buClrTx/>
                        <a:buSzPts val="1000"/>
                        <a:buFont typeface="Oswald"/>
                        <a:buChar char="●"/>
                        <a:tabLst/>
                        <a:defRPr/>
                      </a:pPr>
                      <a:r>
                        <a:rPr lang="ru-RU" sz="1000" kern="1200" baseline="0" dirty="0">
                          <a:solidFill>
                            <a:schemeClr val="tx1"/>
                          </a:solidFill>
                          <a:latin typeface="Oswald"/>
                          <a:ea typeface="Oswald"/>
                          <a:cs typeface="Oswald"/>
                          <a:sym typeface="Oswald"/>
                        </a:rPr>
                        <a:t>Лица, потерявшие в период их обучения обоих родителей или единственного родителя, обучающихся по образовательным программам основного общего, среднего общего образования до завершения обучения по указанным программам</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Несовершеннолетние,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Учащиеся, проживающие в интернате при образовательной (общеобразовательной) организации</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Обучающиеся с ограниченными возможностями здоровья</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Дети-сироты, дети, оставшиеся без попечения родителей,</a:t>
                      </a:r>
                      <a:r>
                        <a:rPr lang="ru" sz="1000" kern="1200" baseline="0" dirty="0">
                          <a:solidFill>
                            <a:schemeClr val="tx1"/>
                          </a:solidFill>
                          <a:latin typeface="Oswald"/>
                          <a:ea typeface="Oswald"/>
                          <a:cs typeface="Oswald"/>
                          <a:sym typeface="Oswald"/>
                        </a:rPr>
                        <a:t> </a:t>
                      </a:r>
                      <a:r>
                        <a:rPr lang="ru-RU" sz="1000" kern="1200" dirty="0" smtClean="0">
                          <a:solidFill>
                            <a:schemeClr val="tx1"/>
                          </a:solidFill>
                          <a:latin typeface="Oswald"/>
                          <a:ea typeface="Oswald"/>
                          <a:cs typeface="Oswald"/>
                          <a:sym typeface="Oswald"/>
                        </a:rPr>
                        <a:t>лица </a:t>
                      </a:r>
                      <a:r>
                        <a:rPr lang="ru-RU" sz="1000" kern="1200" dirty="0">
                          <a:solidFill>
                            <a:schemeClr val="tx1"/>
                          </a:solidFill>
                          <a:latin typeface="Oswald"/>
                          <a:ea typeface="Oswald"/>
                          <a:cs typeface="Oswald"/>
                          <a:sym typeface="Oswald"/>
                        </a:rPr>
                        <a:t>из числа детей-сирот и детей, оставшихся без попечения родителей, обучающиеся:</a:t>
                      </a:r>
                    </a:p>
                    <a:p>
                      <a:pPr marL="544450" lvl="1" indent="-171450" algn="just" defTabSz="342900" rtl="0" eaLnBrk="1" latinLnBrk="0" hangingPunct="1">
                        <a:spcBef>
                          <a:spcPts val="0"/>
                        </a:spcBef>
                        <a:spcAft>
                          <a:spcPts val="0"/>
                        </a:spcAft>
                        <a:buSzPts val="1000"/>
                        <a:buFont typeface="Arial" panose="020B0604020202020204" pitchFamily="34" charset="0"/>
                        <a:buChar char="•"/>
                      </a:pPr>
                      <a:r>
                        <a:rPr lang="ru-RU" sz="1000" kern="1200" baseline="0" dirty="0" smtClean="0">
                          <a:solidFill>
                            <a:schemeClr val="tx1"/>
                          </a:solidFill>
                          <a:latin typeface="Oswald"/>
                          <a:ea typeface="Oswald"/>
                          <a:cs typeface="Oswald"/>
                          <a:sym typeface="Oswald"/>
                        </a:rPr>
                        <a:t> </a:t>
                      </a:r>
                      <a:r>
                        <a:rPr lang="ru-RU" sz="1000" kern="1200" baseline="0" dirty="0">
                          <a:solidFill>
                            <a:schemeClr val="tx1"/>
                          </a:solidFill>
                          <a:latin typeface="Oswald"/>
                          <a:ea typeface="Oswald"/>
                          <a:cs typeface="Oswald"/>
                          <a:sym typeface="Oswald"/>
                        </a:rPr>
                        <a:t>по очной форме</a:t>
                      </a:r>
                      <a:r>
                        <a:rPr lang="ru-RU" sz="1000" kern="1200" dirty="0">
                          <a:solidFill>
                            <a:schemeClr val="tx1"/>
                          </a:solidFill>
                          <a:latin typeface="Oswald"/>
                          <a:ea typeface="Oswald"/>
                          <a:cs typeface="Oswald"/>
                          <a:sym typeface="Oswald"/>
                        </a:rPr>
                        <a:t> по</a:t>
                      </a:r>
                      <a:r>
                        <a:rPr lang="ru-RU" sz="1000" kern="1200" baseline="0" dirty="0">
                          <a:solidFill>
                            <a:schemeClr val="tx1"/>
                          </a:solidFill>
                          <a:latin typeface="Oswald"/>
                          <a:ea typeface="Oswald"/>
                          <a:cs typeface="Oswald"/>
                          <a:sym typeface="Oswald"/>
                        </a:rPr>
                        <a:t> основным профессиональным образовательным </a:t>
                      </a:r>
                      <a:r>
                        <a:rPr lang="ru-RU" sz="1000" kern="1200" dirty="0">
                          <a:solidFill>
                            <a:schemeClr val="tx1"/>
                          </a:solidFill>
                          <a:latin typeface="Oswald"/>
                          <a:ea typeface="Oswald"/>
                          <a:cs typeface="Oswald"/>
                          <a:sym typeface="Oswald"/>
                        </a:rPr>
                        <a:t>программам и (или) по программам профессиональной подготовки по профессиям рабочих, должностям служащих</a:t>
                      </a:r>
                    </a:p>
                    <a:p>
                      <a:pPr marL="544450" lvl="1" indent="-171450" algn="just" defTabSz="342900" rtl="0" eaLnBrk="1" latinLnBrk="0" hangingPunct="1">
                        <a:spcBef>
                          <a:spcPts val="0"/>
                        </a:spcBef>
                        <a:spcAft>
                          <a:spcPts val="0"/>
                        </a:spcAft>
                        <a:buSzPts val="1000"/>
                        <a:buFont typeface="Arial" panose="020B0604020202020204" pitchFamily="34" charset="0"/>
                        <a:buChar char="•"/>
                      </a:pPr>
                      <a:r>
                        <a:rPr lang="ru-RU" sz="1000" kern="1200" dirty="0" smtClean="0">
                          <a:solidFill>
                            <a:schemeClr val="tx1"/>
                          </a:solidFill>
                          <a:latin typeface="Oswald"/>
                          <a:ea typeface="Oswald"/>
                          <a:cs typeface="Oswald"/>
                          <a:sym typeface="Oswald"/>
                        </a:rPr>
                        <a:t>по </a:t>
                      </a:r>
                      <a:r>
                        <a:rPr lang="ru-RU" sz="1000" kern="1200" dirty="0">
                          <a:solidFill>
                            <a:schemeClr val="tx1"/>
                          </a:solidFill>
                          <a:latin typeface="Oswald"/>
                          <a:ea typeface="Oswald"/>
                          <a:cs typeface="Oswald"/>
                          <a:sym typeface="Oswald"/>
                        </a:rPr>
                        <a:t>образовательным программам основного общего, среднего общего образования до </a:t>
                      </a:r>
                      <a:r>
                        <a:rPr lang="ru-RU" sz="1000" kern="1200" dirty="0" smtClean="0">
                          <a:solidFill>
                            <a:schemeClr val="tx1"/>
                          </a:solidFill>
                          <a:latin typeface="Oswald"/>
                          <a:ea typeface="Oswald"/>
                          <a:cs typeface="Oswald"/>
                          <a:sym typeface="Oswald"/>
                        </a:rPr>
                        <a:t>завершения </a:t>
                      </a:r>
                      <a:r>
                        <a:rPr lang="ru-RU" sz="1000" kern="1200" dirty="0">
                          <a:solidFill>
                            <a:schemeClr val="tx1"/>
                          </a:solidFill>
                          <a:latin typeface="Oswald"/>
                          <a:ea typeface="Oswald"/>
                          <a:cs typeface="Oswald"/>
                          <a:sym typeface="Oswald"/>
                        </a:rPr>
                        <a:t>обучения по указанным программам</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Дети из числа многодетных семей</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Отдельные категории граждан, проживающие в малоимущих </a:t>
                      </a:r>
                      <a:r>
                        <a:rPr lang="ru" sz="1000" kern="1200" dirty="0" smtClean="0">
                          <a:solidFill>
                            <a:schemeClr val="tx1"/>
                          </a:solidFill>
                          <a:latin typeface="Oswald"/>
                          <a:ea typeface="Oswald"/>
                          <a:cs typeface="Oswald"/>
                          <a:sym typeface="Oswald"/>
                        </a:rPr>
                        <a:t>семьях</a:t>
                      </a:r>
                    </a:p>
                    <a:p>
                      <a:pPr marL="179999" lvl="0" indent="-149899" algn="just" defTabSz="342900" rtl="0" eaLnBrk="1" latinLnBrk="0" hangingPunct="1">
                        <a:spcBef>
                          <a:spcPts val="0"/>
                        </a:spcBef>
                        <a:spcAft>
                          <a:spcPts val="0"/>
                        </a:spcAft>
                        <a:buSzPts val="1000"/>
                        <a:buFont typeface="Oswald"/>
                        <a:buChar char="●"/>
                      </a:pPr>
                      <a:r>
                        <a:rPr lang="ru-RU" sz="1000" kern="1200" dirty="0" smtClean="0">
                          <a:solidFill>
                            <a:schemeClr val="tx1"/>
                          </a:solidFill>
                          <a:latin typeface="Oswald"/>
                          <a:ea typeface="Oswald"/>
                          <a:cs typeface="Oswald"/>
                        </a:rPr>
                        <a:t>Обучающиеся, получающие начальное общее образование</a:t>
                      </a:r>
                      <a:endParaRPr sz="1000" kern="1200" dirty="0">
                        <a:solidFill>
                          <a:schemeClr val="tx1"/>
                        </a:solidFill>
                        <a:latin typeface="Oswald"/>
                        <a:ea typeface="Oswald"/>
                        <a:cs typeface="Oswald"/>
                        <a:sym typeface="Oswald"/>
                      </a:endParaRPr>
                    </a:p>
                  </a:txBody>
                  <a:tcPr marL="91425" marR="91425" marT="91425" marB="91425"/>
                </a:tc>
                <a:tc>
                  <a:txBody>
                    <a:bodyPr/>
                    <a:lstStyle/>
                    <a:p>
                      <a:pPr marL="179999" lvl="0" indent="-158750" algn="l" rtl="0">
                        <a:spcBef>
                          <a:spcPts val="0"/>
                        </a:spcBef>
                        <a:spcAft>
                          <a:spcPts val="0"/>
                        </a:spcAft>
                        <a:buSzPts val="1150"/>
                        <a:buFont typeface="Oswald"/>
                        <a:buChar char="●"/>
                      </a:pPr>
                      <a:r>
                        <a:rPr lang="ru" sz="1000" dirty="0">
                          <a:latin typeface="Oswald"/>
                          <a:ea typeface="Oswald"/>
                          <a:cs typeface="Oswald"/>
                          <a:sym typeface="Oswald"/>
                        </a:rPr>
                        <a:t>Подача заявления руководителю образовательной организации</a:t>
                      </a:r>
                      <a:endParaRPr sz="1000" dirty="0">
                        <a:latin typeface="Oswald"/>
                        <a:ea typeface="Oswald"/>
                        <a:cs typeface="Oswald"/>
                        <a:sym typeface="Oswald"/>
                      </a:endParaRPr>
                    </a:p>
                    <a:p>
                      <a:pPr marL="179999" lvl="0" indent="-158750" algn="l" rtl="0">
                        <a:lnSpc>
                          <a:spcPct val="115000"/>
                        </a:lnSpc>
                        <a:spcBef>
                          <a:spcPts val="0"/>
                        </a:spcBef>
                        <a:spcAft>
                          <a:spcPts val="0"/>
                        </a:spcAft>
                        <a:buSzPts val="1150"/>
                        <a:buFont typeface="Oswald"/>
                        <a:buChar char="●"/>
                      </a:pPr>
                      <a:r>
                        <a:rPr lang="ru" sz="1000" dirty="0">
                          <a:latin typeface="Oswald"/>
                          <a:ea typeface="Oswald"/>
                          <a:cs typeface="Oswald"/>
                          <a:sym typeface="Oswald"/>
                        </a:rPr>
                        <a:t>Справка о среднедушевом доходе семьи для предоставления бесплатного питания (завтрак или обед)</a:t>
                      </a:r>
                      <a:endParaRPr sz="1000" dirty="0">
                        <a:latin typeface="Oswald"/>
                        <a:ea typeface="Oswald"/>
                        <a:cs typeface="Oswald"/>
                        <a:sym typeface="Oswald"/>
                      </a:endParaRPr>
                    </a:p>
                    <a:p>
                      <a:pPr marL="179999" lvl="0" indent="-158750" algn="l" rtl="0">
                        <a:lnSpc>
                          <a:spcPct val="115000"/>
                        </a:lnSpc>
                        <a:spcBef>
                          <a:spcPts val="0"/>
                        </a:spcBef>
                        <a:spcAft>
                          <a:spcPts val="0"/>
                        </a:spcAft>
                        <a:buSzPts val="1150"/>
                        <a:buFont typeface="Oswald"/>
                        <a:buChar char="●"/>
                      </a:pPr>
                      <a:r>
                        <a:rPr lang="ru" sz="1000" dirty="0">
                          <a:latin typeface="Oswald"/>
                          <a:ea typeface="Oswald"/>
                          <a:cs typeface="Oswald"/>
                          <a:sym typeface="Oswald"/>
                        </a:rPr>
                        <a:t>Предоставление документов,</a:t>
                      </a:r>
                      <a:r>
                        <a:rPr lang="ru" sz="1000" baseline="0" dirty="0">
                          <a:latin typeface="Oswald"/>
                          <a:ea typeface="Oswald"/>
                          <a:cs typeface="Oswald"/>
                          <a:sym typeface="Oswald"/>
                        </a:rPr>
                        <a:t> подтверждающих статус обучающегося</a:t>
                      </a:r>
                      <a:endParaRPr sz="10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316;p46"/>
          <p:cNvSpPr txBox="1">
            <a:spLocks/>
          </p:cNvSpPr>
          <p:nvPr/>
        </p:nvSpPr>
        <p:spPr>
          <a:xfrm>
            <a:off x="2709855" y="90932"/>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panose="00000500000000000000" pitchFamily="2" charset="-52"/>
                <a:ea typeface="Oswald"/>
                <a:cs typeface="Oswald"/>
                <a:sym typeface="Oswald"/>
              </a:rPr>
              <a:t>Предоставление бесплатного питания</a:t>
            </a:r>
          </a:p>
        </p:txBody>
      </p:sp>
      <p:sp>
        <p:nvSpPr>
          <p:cNvPr id="7" name="Google Shape;318;p46"/>
          <p:cNvSpPr txBox="1"/>
          <p:nvPr/>
        </p:nvSpPr>
        <p:spPr>
          <a:xfrm>
            <a:off x="782955" y="90657"/>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a:t>
            </a:r>
            <a:r>
              <a:rPr lang="ru" sz="1500" b="1" dirty="0" smtClean="0">
                <a:latin typeface="Oswald" panose="00000500000000000000" pitchFamily="2" charset="-52"/>
                <a:ea typeface="Oswald"/>
                <a:cs typeface="Oswald"/>
                <a:sym typeface="Oswald"/>
              </a:rPr>
              <a:t>0758</a:t>
            </a:r>
            <a:endParaRPr sz="1500" b="1" dirty="0">
              <a:latin typeface="Oswald" panose="00000500000000000000" pitchFamily="2" charset="-52"/>
              <a:ea typeface="Oswald"/>
              <a:cs typeface="Oswald"/>
              <a:sym typeface="Oswald"/>
            </a:endParaRPr>
          </a:p>
        </p:txBody>
      </p:sp>
    </p:spTree>
    <p:extLst>
      <p:ext uri="{BB962C8B-B14F-4D97-AF65-F5344CB8AC3E}">
        <p14:creationId xmlns:p14="http://schemas.microsoft.com/office/powerpoint/2010/main" val="34995358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graphicFrame>
        <p:nvGraphicFramePr>
          <p:cNvPr id="282" name="Google Shape;282;p41"/>
          <p:cNvGraphicFramePr/>
          <p:nvPr>
            <p:extLst>
              <p:ext uri="{D42A27DB-BD31-4B8C-83A1-F6EECF244321}">
                <p14:modId xmlns:p14="http://schemas.microsoft.com/office/powerpoint/2010/main" val="2504344136"/>
              </p:ext>
            </p:extLst>
          </p:nvPr>
        </p:nvGraphicFramePr>
        <p:xfrm>
          <a:off x="241993" y="927557"/>
          <a:ext cx="8494225" cy="3931860"/>
        </p:xfrm>
        <a:graphic>
          <a:graphicData uri="http://schemas.openxmlformats.org/drawingml/2006/table">
            <a:tbl>
              <a:tblPr>
                <a:noFill/>
                <a:tableStyleId>{BF4A3D39-4975-46BA-BE83-8B02B6239DEE}</a:tableStyleId>
              </a:tblPr>
              <a:tblGrid>
                <a:gridCol w="4001086">
                  <a:extLst>
                    <a:ext uri="{9D8B030D-6E8A-4147-A177-3AD203B41FA5}">
                      <a16:colId xmlns:a16="http://schemas.microsoft.com/office/drawing/2014/main" val="20000"/>
                    </a:ext>
                  </a:extLst>
                </a:gridCol>
                <a:gridCol w="4493139">
                  <a:extLst>
                    <a:ext uri="{9D8B030D-6E8A-4147-A177-3AD203B41FA5}">
                      <a16:colId xmlns:a16="http://schemas.microsoft.com/office/drawing/2014/main" val="20001"/>
                    </a:ext>
                  </a:extLst>
                </a:gridCol>
              </a:tblGrid>
              <a:tr h="513116">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r>
                        <a:rPr lang="ru-RU" sz="1200" b="1" dirty="0" smtClean="0">
                          <a:latin typeface="Oswald"/>
                          <a:ea typeface="Oswald"/>
                          <a:cs typeface="Oswald"/>
                          <a:sym typeface="Oswald"/>
                        </a:rPr>
                        <a:t/>
                      </a:r>
                      <a:br>
                        <a:rPr lang="ru-RU" sz="1200" b="1" dirty="0" smtClean="0">
                          <a:latin typeface="Oswald"/>
                          <a:ea typeface="Oswald"/>
                          <a:cs typeface="Oswald"/>
                          <a:sym typeface="Oswald"/>
                        </a:rPr>
                      </a:b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080075">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000" baseline="0" dirty="0">
                          <a:solidFill>
                            <a:schemeClr val="tx1"/>
                          </a:solidFill>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a:t>
                      </a:r>
                      <a:endParaRPr lang="ru-RU" sz="1000" baseline="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 sz="1000" dirty="0" smtClean="0">
                          <a:solidFill>
                            <a:schemeClr val="tx1"/>
                          </a:solidFill>
                          <a:latin typeface="Oswald"/>
                          <a:ea typeface="Oswald"/>
                          <a:cs typeface="Oswald"/>
                          <a:sym typeface="Oswald"/>
                        </a:rPr>
                        <a:t>Дети </a:t>
                      </a:r>
                      <a:r>
                        <a:rPr lang="ru" sz="1000" dirty="0">
                          <a:solidFill>
                            <a:schemeClr val="tx1"/>
                          </a:solidFill>
                          <a:latin typeface="Oswald"/>
                          <a:ea typeface="Oswald"/>
                          <a:cs typeface="Oswald"/>
                          <a:sym typeface="Oswald"/>
                        </a:rPr>
                        <a:t>лиц, принимающих (принимавших) участие в специальной военной операции на территориях</a:t>
                      </a:r>
                      <a:r>
                        <a:rPr lang="ru" sz="1000" baseline="0" dirty="0">
                          <a:solidFill>
                            <a:schemeClr val="tx1"/>
                          </a:solidFill>
                          <a:latin typeface="Oswald"/>
                          <a:ea typeface="Oswald"/>
                          <a:cs typeface="Oswald"/>
                          <a:sym typeface="Oswald"/>
                        </a:rPr>
                        <a:t> </a:t>
                      </a:r>
                      <a:r>
                        <a:rPr lang="ru" sz="1000" dirty="0">
                          <a:solidFill>
                            <a:schemeClr val="tx1"/>
                          </a:solidFill>
                          <a:latin typeface="Oswald"/>
                          <a:ea typeface="Oswald"/>
                          <a:cs typeface="Oswald"/>
                          <a:sym typeface="Oswald"/>
                        </a:rPr>
                        <a:t>Украины, Донецкой Народной Республики и Луганской Народной Республики,</a:t>
                      </a:r>
                      <a:r>
                        <a:rPr kumimoji="0" lang="ru-RU" sz="1000" b="0" i="0" u="none" strike="noStrike" kern="1200" cap="none" spc="0" normalizeH="0" baseline="0" noProof="0" dirty="0">
                          <a:ln>
                            <a:noFill/>
                          </a:ln>
                          <a:solidFill>
                            <a:srgbClr val="FF0000"/>
                          </a:solidFill>
                          <a:effectLst/>
                          <a:uLnTx/>
                          <a:uFillTx/>
                          <a:latin typeface="Oswald"/>
                          <a:ea typeface="Oswald"/>
                          <a:cs typeface="Oswald"/>
                          <a:sym typeface="Oswald"/>
                        </a:rPr>
                        <a:t> </a:t>
                      </a:r>
                      <a:r>
                        <a:rPr kumimoji="0" lang="ru-RU" sz="1000" b="0" i="0" u="none" strike="noStrike" kern="1200" cap="none" spc="0" normalizeH="0" baseline="0" noProof="0" dirty="0">
                          <a:ln>
                            <a:noFill/>
                          </a:ln>
                          <a:solidFill>
                            <a:schemeClr val="tx1"/>
                          </a:solidFill>
                          <a:effectLst/>
                          <a:uLnTx/>
                          <a:uFillTx/>
                          <a:latin typeface="Oswald"/>
                          <a:ea typeface="Oswald"/>
                          <a:cs typeface="Oswald"/>
                          <a:sym typeface="Oswald"/>
                        </a:rPr>
                        <a:t>Запорожской области и Херсонской </a:t>
                      </a:r>
                      <a:endParaRPr kumimoji="0" lang="ru-RU" sz="1000" b="0" i="0" u="none" strike="noStrike" kern="1200" cap="none" spc="0" normalizeH="0" baseline="0" noProof="0" dirty="0" smtClean="0">
                        <a:ln>
                          <a:noFill/>
                        </a:ln>
                        <a:solidFill>
                          <a:schemeClr val="tx1"/>
                        </a:solidFill>
                        <a:effectLst/>
                        <a:uLnTx/>
                        <a:uFillTx/>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000" baseline="0" dirty="0" smtClean="0">
                          <a:solidFill>
                            <a:schemeClr val="tx1"/>
                          </a:solidFill>
                          <a:latin typeface="Oswald"/>
                          <a:ea typeface="Oswald"/>
                          <a:cs typeface="Oswald"/>
                          <a:sym typeface="Oswald"/>
                        </a:rPr>
                        <a:t>Дети </a:t>
                      </a:r>
                      <a:r>
                        <a:rPr lang="ru-RU" sz="1000" baseline="0" dirty="0">
                          <a:solidFill>
                            <a:schemeClr val="tx1"/>
                          </a:solidFill>
                          <a:latin typeface="Oswald"/>
                          <a:ea typeface="Oswald"/>
                          <a:cs typeface="Oswald"/>
                          <a:sym typeface="Oswald"/>
                        </a:rPr>
                        <a:t>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a:t>
                      </a:r>
                      <a:r>
                        <a:rPr lang="ru-RU" sz="1000" baseline="0" dirty="0" smtClean="0">
                          <a:solidFill>
                            <a:schemeClr val="tx1"/>
                          </a:solidFill>
                          <a:latin typeface="Oswald"/>
                          <a:ea typeface="Oswald"/>
                          <a:cs typeface="Oswald"/>
                          <a:sym typeface="Oswald"/>
                        </a:rPr>
                        <a:t>«Об </a:t>
                      </a:r>
                      <a:r>
                        <a:rPr lang="ru-RU" sz="1000" baseline="0" dirty="0">
                          <a:solidFill>
                            <a:schemeClr val="tx1"/>
                          </a:solidFill>
                          <a:latin typeface="Oswald"/>
                          <a:ea typeface="Oswald"/>
                          <a:cs typeface="Oswald"/>
                          <a:sym typeface="Oswald"/>
                        </a:rPr>
                        <a:t>объявлении частичной мобилизации в Российской </a:t>
                      </a:r>
                      <a:r>
                        <a:rPr lang="ru-RU" sz="1000" baseline="0" dirty="0" smtClean="0">
                          <a:solidFill>
                            <a:schemeClr val="tx1"/>
                          </a:solidFill>
                          <a:latin typeface="Oswald"/>
                          <a:ea typeface="Oswald"/>
                          <a:cs typeface="Oswald"/>
                          <a:sym typeface="Oswald"/>
                        </a:rPr>
                        <a:t>Федерации»</a:t>
                      </a:r>
                      <a:endParaRPr lang="ru" sz="1000" baseline="0" dirty="0">
                        <a:solidFill>
                          <a:schemeClr val="tx1"/>
                        </a:solidFill>
                        <a:latin typeface="Oswald"/>
                        <a:ea typeface="Oswald"/>
                        <a:cs typeface="Oswald"/>
                        <a:sym typeface="Oswald"/>
                      </a:endParaRP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 sz="1000" baseline="0"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1000" dirty="0">
                          <a:latin typeface="Oswald"/>
                          <a:ea typeface="Oswald"/>
                          <a:cs typeface="Oswald"/>
                          <a:sym typeface="Oswald"/>
                        </a:rPr>
                        <a:t>Подача заявления руководителю образовательной организации</a:t>
                      </a: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1000" dirty="0">
                          <a:solidFill>
                            <a:schemeClr val="tx1"/>
                          </a:solidFill>
                          <a:latin typeface="Oswald"/>
                          <a:ea typeface="Oswald"/>
                          <a:cs typeface="Oswald"/>
                          <a:sym typeface="Oswald"/>
                        </a:rPr>
                        <a:t>Документ, подтверждающий статус гражданина </a:t>
                      </a:r>
                      <a:r>
                        <a:rPr lang="ru-RU" sz="1000" baseline="0" dirty="0">
                          <a:solidFill>
                            <a:schemeClr val="tx1"/>
                          </a:solidFill>
                          <a:latin typeface="Oswald"/>
                          <a:ea typeface="Oswald"/>
                          <a:cs typeface="Oswald"/>
                          <a:sym typeface="Oswald"/>
                        </a:rPr>
                        <a:t>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a:t>
                      </a:r>
                      <a:r>
                        <a:rPr lang="ru-RU" sz="1000" kern="1200" dirty="0">
                          <a:solidFill>
                            <a:srgbClr val="000000"/>
                          </a:solidFill>
                          <a:latin typeface="Oswald"/>
                          <a:ea typeface="Oswald"/>
                          <a:cs typeface="Oswald"/>
                          <a:sym typeface="Oswald"/>
                        </a:rPr>
                        <a:t>Граждане</a:t>
                      </a:r>
                      <a:r>
                        <a:rPr lang="ru-RU" sz="1000" kern="1200" baseline="0" dirty="0">
                          <a:solidFill>
                            <a:srgbClr val="000000"/>
                          </a:solidFill>
                          <a:latin typeface="Oswald"/>
                          <a:ea typeface="Oswald"/>
                          <a:cs typeface="Oswald"/>
                          <a:sym typeface="Oswald"/>
                        </a:rPr>
                        <a:t> или  р</a:t>
                      </a:r>
                      <a:r>
                        <a:rPr lang="ru-RU" sz="1000" kern="1200" dirty="0">
                          <a:solidFill>
                            <a:srgbClr val="000000"/>
                          </a:solidFill>
                          <a:latin typeface="Oswald"/>
                          <a:ea typeface="Oswald"/>
                          <a:cs typeface="Oswald"/>
                          <a:sym typeface="Oswald"/>
                        </a:rPr>
                        <a:t>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p>
                    <a:p>
                      <a:pPr marL="179999" lvl="0" indent="-149225" algn="l" defTabSz="342900" rtl="0" eaLnBrk="1" latinLnBrk="0" hangingPunct="1">
                        <a:spcBef>
                          <a:spcPts val="0"/>
                        </a:spcBef>
                        <a:spcAft>
                          <a:spcPts val="0"/>
                        </a:spcAft>
                        <a:buSzPts val="1000"/>
                        <a:buFont typeface="Oswald"/>
                        <a:buChar char="●"/>
                      </a:pPr>
                      <a:r>
                        <a:rPr lang="ru-RU" sz="1000" kern="1200" dirty="0">
                          <a:solidFill>
                            <a:srgbClr val="000000"/>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a:t>
                      </a:r>
                      <a:r>
                        <a:rPr lang="ru-RU" sz="1000" kern="1200" dirty="0" smtClean="0">
                          <a:solidFill>
                            <a:srgbClr val="000000"/>
                          </a:solidFill>
                          <a:latin typeface="Oswald"/>
                          <a:ea typeface="Oswald"/>
                          <a:cs typeface="Oswald"/>
                          <a:sym typeface="Oswald"/>
                        </a:rPr>
                        <a:t>«Единый </a:t>
                      </a:r>
                      <a:r>
                        <a:rPr lang="ru-RU" sz="1000" kern="1200" dirty="0">
                          <a:solidFill>
                            <a:srgbClr val="000000"/>
                          </a:solidFill>
                          <a:latin typeface="Oswald"/>
                          <a:ea typeface="Oswald"/>
                          <a:cs typeface="Oswald"/>
                          <a:sym typeface="Oswald"/>
                        </a:rPr>
                        <a:t>портал государственных и  муниципальных услуг(функций</a:t>
                      </a:r>
                      <a:r>
                        <a:rPr lang="ru-RU" sz="1000" kern="1200" dirty="0" smtClean="0">
                          <a:solidFill>
                            <a:srgbClr val="000000"/>
                          </a:solidFill>
                          <a:latin typeface="Oswald"/>
                          <a:ea typeface="Oswald"/>
                          <a:cs typeface="Oswald"/>
                          <a:sym typeface="Oswald"/>
                        </a:rPr>
                        <a:t>)» </a:t>
                      </a:r>
                      <a:r>
                        <a:rPr lang="ru-RU" sz="1000" kern="1200" dirty="0">
                          <a:solidFill>
                            <a:srgbClr val="000000"/>
                          </a:solidFill>
                          <a:latin typeface="Oswald"/>
                          <a:ea typeface="Oswald"/>
                          <a:cs typeface="Oswald"/>
                          <a:sym typeface="Oswald"/>
                        </a:rPr>
                        <a:t>(портал </a:t>
                      </a:r>
                      <a:r>
                        <a:rPr lang="ru-RU" sz="1000" kern="1200" dirty="0" smtClean="0">
                          <a:solidFill>
                            <a:srgbClr val="000000"/>
                          </a:solidFill>
                          <a:latin typeface="Oswald"/>
                          <a:ea typeface="Oswald"/>
                          <a:cs typeface="Oswald"/>
                          <a:sym typeface="Oswald"/>
                        </a:rPr>
                        <a:t>«</a:t>
                      </a:r>
                      <a:r>
                        <a:rPr lang="ru-RU" sz="1000" kern="1200" dirty="0" err="1" smtClean="0">
                          <a:solidFill>
                            <a:srgbClr val="000000"/>
                          </a:solidFill>
                          <a:latin typeface="Oswald"/>
                          <a:ea typeface="Oswald"/>
                          <a:cs typeface="Oswald"/>
                          <a:sym typeface="Oswald"/>
                        </a:rPr>
                        <a:t>Госуслуги</a:t>
                      </a:r>
                      <a:r>
                        <a:rPr lang="ru-RU" sz="1000" kern="1200" dirty="0" smtClean="0">
                          <a:solidFill>
                            <a:srgbClr val="000000"/>
                          </a:solidFill>
                          <a:latin typeface="Oswald"/>
                          <a:ea typeface="Oswald"/>
                          <a:cs typeface="Oswald"/>
                          <a:sym typeface="Oswald"/>
                        </a:rPr>
                        <a:t>«), </a:t>
                      </a:r>
                      <a:r>
                        <a:rPr lang="ru-RU" sz="1000" kern="1200" dirty="0">
                          <a:solidFill>
                            <a:srgbClr val="000000"/>
                          </a:solidFill>
                          <a:latin typeface="Oswald"/>
                          <a:ea typeface="Oswald"/>
                          <a:cs typeface="Oswald"/>
                          <a:sym typeface="Oswald"/>
                        </a:rPr>
                        <a:t>об установлении семье гражданина (ребенку гражданина) МСЗ в связи с его мобилизацией (письмо Министерства от 19.12.2022 № 02-01-82/16646 </a:t>
                      </a:r>
                      <a:r>
                        <a:rPr lang="ru-RU" sz="1000" kern="1200" dirty="0" smtClean="0">
                          <a:solidFill>
                            <a:srgbClr val="000000"/>
                          </a:solidFill>
                          <a:latin typeface="Oswald"/>
                          <a:ea typeface="Oswald"/>
                          <a:cs typeface="Oswald"/>
                          <a:sym typeface="Oswald"/>
                        </a:rPr>
                        <a:t>«О </a:t>
                      </a:r>
                      <a:r>
                        <a:rPr lang="ru-RU" sz="1000" kern="1200" dirty="0">
                          <a:solidFill>
                            <a:srgbClr val="000000"/>
                          </a:solidFill>
                          <a:latin typeface="Oswald"/>
                          <a:ea typeface="Oswald"/>
                          <a:cs typeface="Oswald"/>
                          <a:sym typeface="Oswald"/>
                        </a:rPr>
                        <a:t>документах –основаниях предоставления МСЗ в сфере </a:t>
                      </a:r>
                      <a:r>
                        <a:rPr lang="ru-RU" sz="1000" kern="1200" dirty="0" smtClean="0">
                          <a:solidFill>
                            <a:srgbClr val="000000"/>
                          </a:solidFill>
                          <a:latin typeface="Oswald"/>
                          <a:ea typeface="Oswald"/>
                          <a:cs typeface="Oswald"/>
                          <a:sym typeface="Oswald"/>
                        </a:rPr>
                        <a:t>образования»)</a:t>
                      </a:r>
                      <a:endParaRPr lang="ru-RU" sz="1000"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2383429833"/>
                  </a:ext>
                </a:extLst>
              </a:tr>
            </a:tbl>
          </a:graphicData>
        </a:graphic>
      </p:graphicFrame>
      <p:sp>
        <p:nvSpPr>
          <p:cNvPr id="6" name="Google Shape;316;p46"/>
          <p:cNvSpPr txBox="1">
            <a:spLocks/>
          </p:cNvSpPr>
          <p:nvPr/>
        </p:nvSpPr>
        <p:spPr>
          <a:xfrm>
            <a:off x="2709855" y="90932"/>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panose="00000500000000000000" pitchFamily="2" charset="-52"/>
                <a:ea typeface="Oswald"/>
                <a:cs typeface="Oswald"/>
                <a:sym typeface="Oswald"/>
              </a:rPr>
              <a:t>Предоставление бесплатного питания</a:t>
            </a:r>
          </a:p>
        </p:txBody>
      </p:sp>
      <p:sp>
        <p:nvSpPr>
          <p:cNvPr id="7" name="Google Shape;318;p46"/>
          <p:cNvSpPr txBox="1"/>
          <p:nvPr/>
        </p:nvSpPr>
        <p:spPr>
          <a:xfrm>
            <a:off x="782955" y="90657"/>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a:t>
            </a:r>
            <a:r>
              <a:rPr lang="ru" sz="1500" b="1" dirty="0" smtClean="0">
                <a:latin typeface="Oswald" panose="00000500000000000000" pitchFamily="2" charset="-52"/>
                <a:ea typeface="Oswald"/>
                <a:cs typeface="Oswald"/>
                <a:sym typeface="Oswald"/>
              </a:rPr>
              <a:t>0758</a:t>
            </a:r>
            <a:endParaRPr sz="1500" b="1" dirty="0">
              <a:latin typeface="Oswald" panose="00000500000000000000" pitchFamily="2" charset="-52"/>
              <a:ea typeface="Oswald"/>
              <a:cs typeface="Oswald"/>
              <a:sym typeface="Oswald"/>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42"/>
          <p:cNvSpPr txBox="1">
            <a:spLocks noGrp="1"/>
          </p:cNvSpPr>
          <p:nvPr>
            <p:ph type="ctrTitle"/>
          </p:nvPr>
        </p:nvSpPr>
        <p:spPr>
          <a:xfrm>
            <a:off x="2566525" y="2973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RU" sz="1300" cap="all" dirty="0">
                <a:solidFill>
                  <a:srgbClr val="000000"/>
                </a:solidFill>
                <a:latin typeface="Oswald" panose="00000500000000000000" pitchFamily="2" charset="-52"/>
                <a:ea typeface="Oswald"/>
                <a:cs typeface="Oswald"/>
                <a:sym typeface="Oswald"/>
              </a:rPr>
              <a:t>О</a:t>
            </a:r>
            <a:r>
              <a:rPr lang="ru-RU" sz="1300" cap="all" dirty="0" smtClean="0">
                <a:solidFill>
                  <a:srgbClr val="000000"/>
                </a:solidFill>
                <a:latin typeface="Oswald" panose="00000500000000000000" pitchFamily="2" charset="-52"/>
                <a:ea typeface="Oswald"/>
                <a:cs typeface="Oswald"/>
                <a:sym typeface="Oswald"/>
              </a:rPr>
              <a:t>беспечение бесплатным проездом на городском, пригородном транспорте, в сельской местности на внутрирайонном транспорте (кроме такси)</a:t>
            </a:r>
            <a:endParaRPr lang="ru-RU" sz="1200" cap="all" dirty="0">
              <a:solidFill>
                <a:srgbClr val="000000"/>
              </a:solidFill>
              <a:latin typeface="Oswald" panose="00000500000000000000" pitchFamily="2" charset="-52"/>
              <a:ea typeface="Oswald" panose="020B0604020202020204" charset="-52"/>
              <a:cs typeface="Oswald" panose="020B0604020202020204" charset="-52"/>
              <a:sym typeface="Oswald" panose="020B0604020202020204" charset="-52"/>
            </a:endParaRPr>
          </a:p>
        </p:txBody>
      </p:sp>
      <p:sp>
        <p:nvSpPr>
          <p:cNvPr id="289" name="Google Shape;289;p42"/>
          <p:cNvSpPr/>
          <p:nvPr/>
        </p:nvSpPr>
        <p:spPr>
          <a:xfrm>
            <a:off x="273025" y="1059582"/>
            <a:ext cx="8053500" cy="3732393"/>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sz="1300" b="1" dirty="0">
                <a:solidFill>
                  <a:schemeClr val="tx1"/>
                </a:solidFill>
                <a:latin typeface="Oswald" panose="00000500000000000000" pitchFamily="2" charset="-52"/>
                <a:ea typeface="Oswald"/>
                <a:cs typeface="Oswald"/>
                <a:sym typeface="Oswald"/>
              </a:rPr>
              <a:t>Нормативные основания</a:t>
            </a:r>
            <a:endParaRPr sz="1300" b="1" dirty="0">
              <a:solidFill>
                <a:schemeClr val="tx1"/>
              </a:solidFill>
              <a:latin typeface="Oswald" panose="00000500000000000000" pitchFamily="2" charset="-52"/>
              <a:ea typeface="Oswald"/>
              <a:cs typeface="Oswald"/>
              <a:sym typeface="Oswald"/>
            </a:endParaRPr>
          </a:p>
          <a:p>
            <a:pPr marL="457200" marR="0" lvl="0" indent="-311150" algn="l" rtl="0">
              <a:spcBef>
                <a:spcPts val="0"/>
              </a:spcBef>
              <a:spcAft>
                <a:spcPts val="0"/>
              </a:spcAft>
              <a:buClr>
                <a:schemeClr val="dk2"/>
              </a:buClr>
              <a:buSzPts val="1300"/>
              <a:buFont typeface="Oswald"/>
              <a:buChar char="●"/>
            </a:pPr>
            <a:r>
              <a:rPr lang="ru-RU" sz="1300" dirty="0" smtClean="0"/>
              <a:t>Федеральный </a:t>
            </a:r>
            <a:r>
              <a:rPr lang="ru-RU" sz="1300" dirty="0"/>
              <a:t>закон от 21 декабря </a:t>
            </a:r>
            <a:r>
              <a:rPr lang="ru-RU" sz="1300" dirty="0" smtClean="0"/>
              <a:t>1996 </a:t>
            </a:r>
            <a:r>
              <a:rPr lang="ru-RU" sz="1300" dirty="0"/>
              <a:t>года № 159-ФЗ «О дополнительных гарантиях по социальной поддержке детей-сирот и детей, оставшихся без попечения родителей</a:t>
            </a:r>
            <a:r>
              <a:rPr lang="ru-RU" sz="1300" dirty="0" smtClean="0"/>
              <a:t>»</a:t>
            </a:r>
          </a:p>
          <a:p>
            <a:pPr marL="457200" marR="0" lvl="0" indent="-311150" algn="l" rtl="0">
              <a:spcBef>
                <a:spcPts val="0"/>
              </a:spcBef>
              <a:spcAft>
                <a:spcPts val="0"/>
              </a:spcAft>
              <a:buClr>
                <a:schemeClr val="dk2"/>
              </a:buClr>
              <a:buSzPts val="1300"/>
              <a:buFont typeface="Oswald"/>
              <a:buChar char="●"/>
            </a:pPr>
            <a:r>
              <a:rPr lang="ru-RU" sz="1300" dirty="0" smtClean="0"/>
              <a:t>Федеральный </a:t>
            </a:r>
            <a:r>
              <a:rPr lang="ru-RU" sz="1300" dirty="0"/>
              <a:t>закон от 29 декабря </a:t>
            </a:r>
            <a:r>
              <a:rPr lang="ru-RU" sz="1300" dirty="0" smtClean="0"/>
              <a:t>2012 </a:t>
            </a:r>
            <a:r>
              <a:rPr lang="ru-RU" sz="1300" dirty="0"/>
              <a:t>года № 273-ФЗ «Об образовании </a:t>
            </a:r>
            <a:r>
              <a:rPr lang="ru-RU" sz="1300" dirty="0" smtClean="0"/>
              <a:t>в </a:t>
            </a:r>
            <a:r>
              <a:rPr lang="ru-RU" sz="1300" dirty="0"/>
              <a:t>Российской Федерации</a:t>
            </a:r>
            <a:r>
              <a:rPr lang="ru-RU" sz="1300" dirty="0" smtClean="0"/>
              <a:t>»</a:t>
            </a:r>
          </a:p>
          <a:p>
            <a:pPr marL="457200" marR="0" lvl="0" indent="-311150" algn="l" rtl="0">
              <a:spcBef>
                <a:spcPts val="0"/>
              </a:spcBef>
              <a:spcAft>
                <a:spcPts val="0"/>
              </a:spcAft>
              <a:buClr>
                <a:schemeClr val="dk2"/>
              </a:buClr>
              <a:buSzPts val="1300"/>
              <a:buFont typeface="Oswald"/>
              <a:buChar char="●"/>
            </a:pPr>
            <a:r>
              <a:rPr lang="ru-RU" sz="1300" dirty="0" smtClean="0"/>
              <a:t>Областной </a:t>
            </a:r>
            <a:r>
              <a:rPr lang="ru-RU" sz="1300" dirty="0"/>
              <a:t>закон от 23 октября </a:t>
            </a:r>
            <a:r>
              <a:rPr lang="ru-RU" sz="1300" dirty="0" smtClean="0"/>
              <a:t>1995 </a:t>
            </a:r>
            <a:r>
              <a:rPr lang="ru-RU" sz="1300" dirty="0"/>
              <a:t>года № 28-ОЗ «О защите прав ребенка</a:t>
            </a:r>
            <a:r>
              <a:rPr lang="ru-RU" sz="1300" dirty="0" smtClean="0"/>
              <a:t>»</a:t>
            </a:r>
          </a:p>
          <a:p>
            <a:pPr marL="457200" marR="0" lvl="0" indent="-311150" algn="l" rtl="0">
              <a:spcBef>
                <a:spcPts val="0"/>
              </a:spcBef>
              <a:spcAft>
                <a:spcPts val="0"/>
              </a:spcAft>
              <a:buClr>
                <a:schemeClr val="dk2"/>
              </a:buClr>
              <a:buSzPts val="1300"/>
              <a:buFont typeface="Oswald"/>
              <a:buChar char="●"/>
            </a:pPr>
            <a:r>
              <a:rPr lang="ru-RU" sz="1300" dirty="0" smtClean="0"/>
              <a:t>Закон </a:t>
            </a:r>
            <a:r>
              <a:rPr lang="ru-RU" sz="1300" dirty="0"/>
              <a:t>Свердловской области от 15 июля 2013 года № 78-ОЗ «Об </a:t>
            </a:r>
            <a:r>
              <a:rPr lang="ru-RU" sz="1300" dirty="0" smtClean="0"/>
              <a:t>образовании в </a:t>
            </a:r>
            <a:r>
              <a:rPr lang="ru-RU" sz="1300" dirty="0"/>
              <a:t>Свердловской области</a:t>
            </a:r>
            <a:r>
              <a:rPr lang="ru-RU" sz="1300" dirty="0" smtClean="0"/>
              <a:t>»</a:t>
            </a:r>
            <a:endParaRPr lang="ru-RU" sz="1300" dirty="0"/>
          </a:p>
          <a:p>
            <a:pPr marL="457200" marR="0" lvl="0" indent="-311150" algn="l" rtl="0">
              <a:spcBef>
                <a:spcPts val="0"/>
              </a:spcBef>
              <a:spcAft>
                <a:spcPts val="0"/>
              </a:spcAft>
              <a:buClr>
                <a:schemeClr val="dk2"/>
              </a:buClr>
              <a:buSzPts val="1300"/>
              <a:buFont typeface="Oswald"/>
              <a:buChar char="●"/>
            </a:pPr>
            <a:r>
              <a:rPr lang="ru" sz="1300" dirty="0" smtClean="0">
                <a:solidFill>
                  <a:schemeClr val="tx1"/>
                </a:solidFill>
                <a:latin typeface="Oswald" panose="00000500000000000000" pitchFamily="2" charset="-52"/>
                <a:ea typeface="Oswald"/>
                <a:cs typeface="Oswald"/>
                <a:sym typeface="Oswald"/>
              </a:rPr>
              <a:t>Постановление </a:t>
            </a:r>
            <a:r>
              <a:rPr lang="ru" sz="1300" dirty="0">
                <a:solidFill>
                  <a:schemeClr val="tx1"/>
                </a:solidFill>
                <a:latin typeface="Oswald" panose="00000500000000000000" pitchFamily="2" charset="-52"/>
                <a:ea typeface="Oswald"/>
                <a:cs typeface="Oswald"/>
                <a:sym typeface="Oswald"/>
              </a:rPr>
              <a:t>Правительства Свердловской области от 22.06.2017 № 428-ПП </a:t>
            </a:r>
            <a:r>
              <a:rPr lang="ru" sz="1300" dirty="0" smtClean="0">
                <a:solidFill>
                  <a:schemeClr val="tx1"/>
                </a:solidFill>
                <a:latin typeface="Oswald" panose="00000500000000000000" pitchFamily="2" charset="-52"/>
                <a:ea typeface="Oswald"/>
                <a:cs typeface="Oswald"/>
                <a:sym typeface="Oswald"/>
              </a:rPr>
              <a:t>«Об </a:t>
            </a:r>
            <a:r>
              <a:rPr lang="ru" sz="1300" dirty="0">
                <a:solidFill>
                  <a:schemeClr val="tx1"/>
                </a:solidFill>
                <a:latin typeface="Oswald" panose="00000500000000000000" pitchFamily="2" charset="-52"/>
                <a:ea typeface="Oswald"/>
                <a:cs typeface="Oswald"/>
                <a:sym typeface="Oswald"/>
              </a:rPr>
              <a:t>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a:t>
            </a:r>
            <a:r>
              <a:rPr lang="ru" sz="1300" dirty="0" smtClean="0">
                <a:solidFill>
                  <a:schemeClr val="tx1"/>
                </a:solidFill>
                <a:latin typeface="Oswald" panose="00000500000000000000" pitchFamily="2" charset="-52"/>
                <a:ea typeface="Oswald"/>
                <a:cs typeface="Oswald"/>
                <a:sym typeface="Oswald"/>
              </a:rPr>
              <a:t>учебы»</a:t>
            </a:r>
            <a:endParaRPr sz="1300"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endParaRPr sz="1300"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300" b="1" dirty="0">
                <a:solidFill>
                  <a:schemeClr val="tx1"/>
                </a:solidFill>
                <a:latin typeface="Oswald" panose="00000500000000000000" pitchFamily="2" charset="-52"/>
                <a:ea typeface="Oswald"/>
                <a:cs typeface="Oswald"/>
                <a:sym typeface="Oswald"/>
              </a:rPr>
              <a:t>Форма предоставления - натуральная</a:t>
            </a:r>
            <a:endParaRPr sz="1300" b="1" dirty="0">
              <a:solidFill>
                <a:schemeClr val="tx1"/>
              </a:solidFill>
              <a:latin typeface="Oswald" panose="00000500000000000000" pitchFamily="2" charset="-52"/>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dirty="0" smtClean="0">
                <a:solidFill>
                  <a:schemeClr val="tx1"/>
                </a:solidFill>
                <a:latin typeface="Oswald" panose="00000500000000000000" pitchFamily="2" charset="-52"/>
                <a:ea typeface="Oswald"/>
                <a:cs typeface="Oswald"/>
                <a:sym typeface="Oswald"/>
              </a:rPr>
              <a:t>За </a:t>
            </a:r>
            <a:r>
              <a:rPr lang="ru" sz="1300" dirty="0">
                <a:solidFill>
                  <a:schemeClr val="tx1"/>
                </a:solidFill>
                <a:latin typeface="Oswald" panose="00000500000000000000" pitchFamily="2" charset="-52"/>
                <a:ea typeface="Oswald"/>
                <a:cs typeface="Oswald"/>
                <a:sym typeface="Oswald"/>
              </a:rPr>
              <a:t>счет субсидий из областного бюджета на финансовое обеспечение публичных обязательств </a:t>
            </a:r>
            <a:endParaRPr sz="1300" dirty="0">
              <a:solidFill>
                <a:schemeClr val="tx1"/>
              </a:solidFill>
              <a:latin typeface="Oswald" panose="00000500000000000000" pitchFamily="2" charset="-52"/>
              <a:ea typeface="Oswald"/>
              <a:cs typeface="Oswald"/>
              <a:sym typeface="Oswald"/>
            </a:endParaRPr>
          </a:p>
          <a:p>
            <a:pPr marL="0" marR="0" lvl="0" indent="0" algn="ctr" rtl="0">
              <a:spcBef>
                <a:spcPts val="0"/>
              </a:spcBef>
              <a:spcAft>
                <a:spcPts val="0"/>
              </a:spcAft>
              <a:buNone/>
            </a:pPr>
            <a:endParaRPr sz="1300" b="1"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300" b="1" dirty="0">
                <a:solidFill>
                  <a:schemeClr val="tx1"/>
                </a:solidFill>
                <a:highlight>
                  <a:schemeClr val="lt2"/>
                </a:highlight>
                <a:latin typeface="Oswald" panose="00000500000000000000" pitchFamily="2" charset="-52"/>
                <a:ea typeface="Oswald"/>
                <a:cs typeface="Oswald"/>
                <a:sym typeface="Oswald"/>
              </a:rPr>
              <a:t>Периодичность предоставления</a:t>
            </a:r>
            <a:endParaRPr sz="1300" b="1" dirty="0">
              <a:solidFill>
                <a:schemeClr val="tx1"/>
              </a:solidFill>
              <a:highlight>
                <a:schemeClr val="lt2"/>
              </a:highlight>
              <a:latin typeface="Oswald" panose="00000500000000000000" pitchFamily="2" charset="-52"/>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smtClean="0">
                <a:solidFill>
                  <a:schemeClr val="tx1"/>
                </a:solidFill>
                <a:latin typeface="Oswald" panose="00000500000000000000" pitchFamily="2" charset="-52"/>
                <a:ea typeface="Oswald"/>
                <a:cs typeface="Oswald"/>
                <a:sym typeface="Oswald"/>
              </a:rPr>
              <a:t>В </a:t>
            </a:r>
            <a:r>
              <a:rPr lang="ru" sz="1300" dirty="0">
                <a:solidFill>
                  <a:schemeClr val="tx1"/>
                </a:solidFill>
                <a:latin typeface="Oswald" panose="00000500000000000000" pitchFamily="2" charset="-52"/>
                <a:ea typeface="Oswald"/>
                <a:cs typeface="Oswald"/>
                <a:sym typeface="Oswald"/>
              </a:rPr>
              <a:t>соответствии с договором с транспортной организацией (на год, квартал, месяц</a:t>
            </a:r>
            <a:r>
              <a:rPr lang="ru" sz="1300" dirty="0">
                <a:solidFill>
                  <a:schemeClr val="dk2"/>
                </a:solidFill>
                <a:latin typeface="Oswald" panose="00000500000000000000" pitchFamily="2" charset="-52"/>
                <a:ea typeface="Oswald"/>
                <a:cs typeface="Oswald"/>
                <a:sym typeface="Oswald"/>
              </a:rPr>
              <a:t>)</a:t>
            </a:r>
            <a:endParaRPr sz="1300" dirty="0">
              <a:solidFill>
                <a:srgbClr val="434343"/>
              </a:solidFill>
              <a:highlight>
                <a:srgbClr val="FF0000"/>
              </a:highlight>
              <a:latin typeface="Oswald" panose="00000500000000000000" pitchFamily="2" charset="-52"/>
              <a:ea typeface="Oswald"/>
              <a:cs typeface="Oswald"/>
              <a:sym typeface="Oswald"/>
            </a:endParaRPr>
          </a:p>
        </p:txBody>
      </p:sp>
      <p:sp>
        <p:nvSpPr>
          <p:cNvPr id="290" name="Google Shape;290;p42"/>
          <p:cNvSpPr txBox="1"/>
          <p:nvPr/>
        </p:nvSpPr>
        <p:spPr>
          <a:xfrm>
            <a:off x="639625" y="2971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0760</a:t>
            </a:r>
            <a:endParaRPr sz="1500" b="1" dirty="0">
              <a:latin typeface="Oswald" panose="00000500000000000000" pitchFamily="2" charset="-52"/>
              <a:ea typeface="Oswald"/>
              <a:cs typeface="Oswald"/>
              <a:sym typeface="Oswa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7" name="Google Shape;107;p16"/>
          <p:cNvSpPr txBox="1"/>
          <p:nvPr/>
        </p:nvSpPr>
        <p:spPr>
          <a:xfrm>
            <a:off x="747150" y="95515"/>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0428</a:t>
            </a:r>
            <a:endParaRPr sz="1500" b="1" dirty="0">
              <a:latin typeface="Oswald"/>
              <a:ea typeface="Oswald"/>
              <a:cs typeface="Oswald"/>
              <a:sym typeface="Oswald"/>
            </a:endParaRPr>
          </a:p>
        </p:txBody>
      </p:sp>
      <p:graphicFrame>
        <p:nvGraphicFramePr>
          <p:cNvPr id="108" name="Google Shape;108;p16"/>
          <p:cNvGraphicFramePr/>
          <p:nvPr>
            <p:extLst>
              <p:ext uri="{D42A27DB-BD31-4B8C-83A1-F6EECF244321}">
                <p14:modId xmlns:p14="http://schemas.microsoft.com/office/powerpoint/2010/main" val="1965719610"/>
              </p:ext>
            </p:extLst>
          </p:nvPr>
        </p:nvGraphicFramePr>
        <p:xfrm>
          <a:off x="311731" y="732340"/>
          <a:ext cx="8494225" cy="442710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endParaRPr lang="ru-RU" sz="1200" b="1" dirty="0" smtClean="0">
                        <a:latin typeface="Oswald"/>
                        <a:ea typeface="Oswald"/>
                        <a:cs typeface="Oswald"/>
                        <a:sym typeface="Oswald"/>
                      </a:endParaRPr>
                    </a:p>
                    <a:p>
                      <a:pPr marL="0" lvl="0" indent="0" algn="ctr" rtl="0">
                        <a:spcBef>
                          <a:spcPts val="0"/>
                        </a:spcBef>
                        <a:spcAft>
                          <a:spcPts val="0"/>
                        </a:spcAft>
                        <a:buNone/>
                      </a:pP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453550">
                <a:tc>
                  <a:txBody>
                    <a:bodyPr/>
                    <a:lstStyle/>
                    <a:p>
                      <a:pPr marL="179999" lvl="0" indent="-159424" algn="l" rtl="0">
                        <a:spcBef>
                          <a:spcPts val="0"/>
                        </a:spcBef>
                        <a:spcAft>
                          <a:spcPts val="0"/>
                        </a:spcAft>
                        <a:buSzPts val="1150"/>
                        <a:buFont typeface="Oswald"/>
                        <a:buChar char="●"/>
                      </a:pPr>
                      <a:r>
                        <a:rPr lang="ru" sz="1150" dirty="0" smtClean="0">
                          <a:solidFill>
                            <a:schemeClr val="tx1"/>
                          </a:solidFill>
                          <a:latin typeface="Oswald"/>
                          <a:ea typeface="Oswald"/>
                          <a:cs typeface="Oswald"/>
                          <a:sym typeface="Oswald"/>
                        </a:rPr>
                        <a:t>Дети </a:t>
                      </a:r>
                      <a:r>
                        <a:rPr lang="ru" sz="1150" dirty="0">
                          <a:solidFill>
                            <a:schemeClr val="tx1"/>
                          </a:solidFill>
                          <a:latin typeface="Oswald"/>
                          <a:ea typeface="Oswald"/>
                          <a:cs typeface="Oswald"/>
                          <a:sym typeface="Oswald"/>
                        </a:rPr>
                        <a:t>в возрасте </a:t>
                      </a:r>
                      <a:r>
                        <a:rPr lang="ru" sz="1150" dirty="0" smtClean="0">
                          <a:solidFill>
                            <a:schemeClr val="tx1"/>
                          </a:solidFill>
                          <a:latin typeface="Oswald"/>
                          <a:ea typeface="Oswald"/>
                          <a:cs typeface="Oswald"/>
                          <a:sym typeface="Oswald"/>
                        </a:rPr>
                        <a:t>до </a:t>
                      </a:r>
                      <a:r>
                        <a:rPr lang="ru" sz="1150" dirty="0">
                          <a:solidFill>
                            <a:schemeClr val="tx1"/>
                          </a:solidFill>
                          <a:latin typeface="Oswald"/>
                          <a:ea typeface="Oswald"/>
                          <a:cs typeface="Oswald"/>
                          <a:sym typeface="Oswald"/>
                        </a:rPr>
                        <a:t>18 </a:t>
                      </a:r>
                      <a:r>
                        <a:rPr lang="ru" sz="1150" dirty="0" smtClean="0">
                          <a:solidFill>
                            <a:schemeClr val="tx1"/>
                          </a:solidFill>
                          <a:latin typeface="Oswald"/>
                          <a:ea typeface="Oswald"/>
                          <a:cs typeface="Oswald"/>
                          <a:sym typeface="Oswald"/>
                        </a:rPr>
                        <a:t>лет</a:t>
                      </a:r>
                      <a:r>
                        <a:rPr lang="ru" sz="1150" dirty="0">
                          <a:solidFill>
                            <a:schemeClr val="tx1"/>
                          </a:solidFill>
                          <a:latin typeface="Oswald"/>
                          <a:ea typeface="Oswald"/>
                          <a:cs typeface="Oswald"/>
                          <a:sym typeface="Oswald"/>
                        </a:rPr>
                        <a:t>, </a:t>
                      </a:r>
                      <a:r>
                        <a:rPr lang="ru" sz="1150" dirty="0" smtClean="0">
                          <a:solidFill>
                            <a:schemeClr val="tx1"/>
                          </a:solidFill>
                          <a:latin typeface="Oswald"/>
                          <a:ea typeface="Oswald"/>
                          <a:cs typeface="Oswald"/>
                          <a:sym typeface="Oswald"/>
                        </a:rPr>
                        <a:t>а также старше</a:t>
                      </a:r>
                      <a:r>
                        <a:rPr lang="ru" sz="1150" baseline="0" dirty="0" smtClean="0">
                          <a:solidFill>
                            <a:schemeClr val="tx1"/>
                          </a:solidFill>
                          <a:latin typeface="Oswald"/>
                          <a:ea typeface="Oswald"/>
                          <a:cs typeface="Oswald"/>
                          <a:sym typeface="Oswald"/>
                        </a:rPr>
                        <a:t> этого возраста, обучающиеся по очной форме по основным </a:t>
                      </a:r>
                      <a:r>
                        <a:rPr lang="ru" sz="1150" dirty="0" smtClean="0">
                          <a:solidFill>
                            <a:schemeClr val="tx1"/>
                          </a:solidFill>
                          <a:latin typeface="Oswald"/>
                          <a:ea typeface="Oswald"/>
                          <a:cs typeface="Oswald"/>
                          <a:sym typeface="Oswald"/>
                        </a:rPr>
                        <a:t>образовательным </a:t>
                      </a:r>
                      <a:r>
                        <a:rPr lang="ru" sz="1150" dirty="0">
                          <a:solidFill>
                            <a:schemeClr val="tx1"/>
                          </a:solidFill>
                          <a:latin typeface="Oswald"/>
                          <a:ea typeface="Oswald"/>
                          <a:cs typeface="Oswald"/>
                          <a:sym typeface="Oswald"/>
                        </a:rPr>
                        <a:t>программам </a:t>
                      </a:r>
                      <a:r>
                        <a:rPr lang="ru" sz="1150" dirty="0" smtClean="0">
                          <a:solidFill>
                            <a:schemeClr val="tx1"/>
                          </a:solidFill>
                          <a:latin typeface="Oswald"/>
                          <a:ea typeface="Oswald"/>
                          <a:cs typeface="Oswald"/>
                          <a:sym typeface="Oswald"/>
                        </a:rPr>
                        <a:t>в организациях осуществляющих</a:t>
                      </a:r>
                      <a:r>
                        <a:rPr lang="ru" sz="1150" baseline="0" dirty="0" smtClean="0">
                          <a:solidFill>
                            <a:schemeClr val="tx1"/>
                          </a:solidFill>
                          <a:latin typeface="Oswald"/>
                          <a:ea typeface="Oswald"/>
                          <a:cs typeface="Oswald"/>
                          <a:sym typeface="Oswald"/>
                        </a:rPr>
                        <a:t> образовательную деятельность, до окончания ими такого обучения, но не дольше чем до достижениями ими возраста 23 лет, </a:t>
                      </a:r>
                      <a:r>
                        <a:rPr lang="ru-RU" sz="1150" baseline="0" dirty="0" smtClean="0">
                          <a:solidFill>
                            <a:schemeClr val="tx1"/>
                          </a:solidFill>
                          <a:latin typeface="Oswald"/>
                          <a:ea typeface="Oswald"/>
                          <a:cs typeface="Oswald"/>
                          <a:sym typeface="Oswald"/>
                        </a:rPr>
                        <a:t>п</a:t>
                      </a:r>
                      <a:r>
                        <a:rPr lang="ru" sz="1150" baseline="0" dirty="0" smtClean="0">
                          <a:solidFill>
                            <a:schemeClr val="tx1"/>
                          </a:solidFill>
                          <a:latin typeface="Oswald"/>
                          <a:ea typeface="Oswald"/>
                          <a:cs typeface="Oswald"/>
                          <a:sym typeface="Oswald"/>
                        </a:rPr>
                        <a:t>отерявшие одного  или обоих родителей</a:t>
                      </a:r>
                      <a:endParaRPr sz="1150" dirty="0">
                        <a:solidFill>
                          <a:schemeClr val="tx1"/>
                        </a:solidFill>
                        <a:latin typeface="Oswald"/>
                        <a:ea typeface="Oswald"/>
                        <a:cs typeface="Oswald"/>
                        <a:sym typeface="Oswald"/>
                      </a:endParaRPr>
                    </a:p>
                  </a:txBody>
                  <a:tcPr marL="91425" marR="91425" marT="91425" marB="91425"/>
                </a:tc>
                <a:tc>
                  <a:txBody>
                    <a:bodyPr/>
                    <a:lstStyle/>
                    <a:p>
                      <a:pPr marL="179999" lvl="0" indent="-168275"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solidFill>
                          <a:srgbClr val="FF0000"/>
                        </a:solidFill>
                        <a:latin typeface="Oswald"/>
                        <a:ea typeface="Oswald"/>
                        <a:cs typeface="Oswald"/>
                        <a:sym typeface="Oswald"/>
                      </a:endParaRPr>
                    </a:p>
                    <a:p>
                      <a:pPr marL="179999" lvl="0" indent="-168275" algn="l" rtl="0">
                        <a:spcBef>
                          <a:spcPts val="0"/>
                        </a:spcBef>
                        <a:spcAft>
                          <a:spcPts val="0"/>
                        </a:spcAft>
                        <a:buSzPts val="1150"/>
                        <a:buFont typeface="Oswald"/>
                        <a:buChar char="●"/>
                      </a:pPr>
                      <a:r>
                        <a:rPr lang="ru" sz="1150" dirty="0">
                          <a:latin typeface="Oswald"/>
                          <a:ea typeface="Oswald"/>
                          <a:cs typeface="Oswald"/>
                          <a:sym typeface="Oswald"/>
                        </a:rPr>
                        <a:t>Свидетельство о смерти </a:t>
                      </a:r>
                      <a:r>
                        <a:rPr lang="ru" sz="1150" dirty="0" smtClean="0">
                          <a:latin typeface="Oswald"/>
                          <a:ea typeface="Oswald"/>
                          <a:cs typeface="Oswald"/>
                          <a:sym typeface="Oswald"/>
                        </a:rPr>
                        <a:t>одного из родителей</a:t>
                      </a:r>
                    </a:p>
                    <a:p>
                      <a:pPr marL="179999" lvl="0" indent="-168275" algn="l" rtl="0">
                        <a:spcBef>
                          <a:spcPts val="0"/>
                        </a:spcBef>
                        <a:spcAft>
                          <a:spcPts val="0"/>
                        </a:spcAft>
                        <a:buSzPts val="1150"/>
                        <a:buFont typeface="Oswald"/>
                        <a:buChar char="●"/>
                      </a:pPr>
                      <a:endParaRPr sz="115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303450">
                <a:tc>
                  <a:txBody>
                    <a:bodyPr/>
                    <a:lstStyle/>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Обучающиеся с ограниченными возможностями здоровья</a:t>
                      </a:r>
                      <a:endParaRPr sz="1150" dirty="0">
                        <a:latin typeface="Oswald"/>
                        <a:ea typeface="Oswald"/>
                        <a:cs typeface="Oswald"/>
                        <a:sym typeface="Oswald"/>
                      </a:endParaRPr>
                    </a:p>
                  </a:txBody>
                  <a:tcPr marL="91425" marR="91425" marT="91425" marB="91425"/>
                </a:tc>
                <a:tc>
                  <a:txBody>
                    <a:bodyPr/>
                    <a:lstStyle/>
                    <a:p>
                      <a:pPr marL="179999" lvl="0" indent="-163024"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solidFill>
                          <a:srgbClr val="FF0000"/>
                        </a:solidFill>
                        <a:latin typeface="Oswald"/>
                        <a:ea typeface="Oswald"/>
                        <a:cs typeface="Oswald"/>
                        <a:sym typeface="Oswald"/>
                      </a:endParaRPr>
                    </a:p>
                    <a:p>
                      <a:pPr marL="179999" lvl="0" indent="-163024" algn="l" rtl="0">
                        <a:spcBef>
                          <a:spcPts val="0"/>
                        </a:spcBef>
                        <a:spcAft>
                          <a:spcPts val="0"/>
                        </a:spcAft>
                        <a:buSzPts val="1150"/>
                        <a:buFont typeface="Oswald"/>
                        <a:buChar char="●"/>
                      </a:pPr>
                      <a:r>
                        <a:rPr lang="ru" sz="1150" dirty="0">
                          <a:latin typeface="Oswald"/>
                          <a:ea typeface="Oswald"/>
                          <a:cs typeface="Oswald"/>
                          <a:sym typeface="Oswald"/>
                        </a:rPr>
                        <a:t>Заключение психолого-медико-педагогической комиссии об ограниченных </a:t>
                      </a:r>
                      <a:r>
                        <a:rPr lang="ru" sz="1150" kern="1200" dirty="0">
                          <a:solidFill>
                            <a:srgbClr val="000000"/>
                          </a:solidFill>
                          <a:latin typeface="Oswald"/>
                          <a:ea typeface="Oswald"/>
                          <a:cs typeface="Oswald"/>
                          <a:sym typeface="Oswald"/>
                        </a:rPr>
                        <a:t>возможностях </a:t>
                      </a:r>
                      <a:r>
                        <a:rPr lang="ru" sz="1150" kern="1200" dirty="0" smtClean="0">
                          <a:solidFill>
                            <a:srgbClr val="000000"/>
                          </a:solidFill>
                          <a:latin typeface="Oswald"/>
                          <a:ea typeface="Oswald"/>
                          <a:cs typeface="Oswald"/>
                          <a:sym typeface="Oswald"/>
                        </a:rPr>
                        <a:t>здоровья</a:t>
                      </a:r>
                    </a:p>
                    <a:p>
                      <a:pPr marL="179999" lvl="0" indent="-163024" algn="l" rtl="0">
                        <a:spcBef>
                          <a:spcPts val="0"/>
                        </a:spcBef>
                        <a:spcAft>
                          <a:spcPts val="0"/>
                        </a:spcAft>
                        <a:buSzPts val="1150"/>
                        <a:buFont typeface="Oswald"/>
                        <a:buChar char="●"/>
                      </a:pPr>
                      <a:r>
                        <a:rPr lang="ru-RU" sz="1150" kern="1200" dirty="0" smtClean="0">
                          <a:solidFill>
                            <a:srgbClr val="000000"/>
                          </a:solidFill>
                          <a:latin typeface="Oswald"/>
                          <a:ea typeface="Oswald"/>
                          <a:cs typeface="Oswald"/>
                        </a:rPr>
                        <a:t>Справка федерального государственного учреждения медико-социальной экспертизы об установлении инвалидности</a:t>
                      </a:r>
                      <a:endParaRPr sz="1150"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3"/>
                  </a:ext>
                </a:extLst>
              </a:tr>
              <a:tr h="378500">
                <a:tc>
                  <a:txBody>
                    <a:bodyPr/>
                    <a:lstStyle/>
                    <a:p>
                      <a:r>
                        <a:rPr lang="ru-RU" sz="1150" kern="1200" dirty="0" smtClean="0">
                          <a:solidFill>
                            <a:schemeClr val="tx1"/>
                          </a:solidFill>
                          <a:latin typeface="Oswald"/>
                          <a:ea typeface="Oswald"/>
                          <a:cs typeface="Oswald"/>
                          <a:sym typeface="Oswald"/>
                        </a:rPr>
                        <a:t>Студенты и слушатели, получающие государственную социальную помощь (социальную стипендию), в период их обучения в государственных профессиональных образовательных организациях Свердловской области по очной форме обучения за счет бюджетных ассигнований областного бюджета/ </a:t>
                      </a:r>
                      <a:r>
                        <a:rPr lang="ru-RU" sz="1150" kern="1200" dirty="0" smtClean="0">
                          <a:solidFill>
                            <a:schemeClr val="tx1"/>
                          </a:solidFill>
                          <a:latin typeface="Oswald"/>
                          <a:ea typeface="Oswald"/>
                          <a:cs typeface="Oswald"/>
                        </a:rPr>
                        <a:t>при рождении ребенка студентами и слушателями в период их обучения в государственных профессиональных образовательных организациях Свердловской области по очной форме обучения за счет бюджетных ассигнований областного бюджета</a:t>
                      </a:r>
                      <a:endParaRPr lang="ru-RU" sz="1150" kern="1200" dirty="0" smtClean="0">
                        <a:solidFill>
                          <a:schemeClr val="tx1"/>
                        </a:solidFill>
                        <a:latin typeface="Oswald"/>
                        <a:ea typeface="Oswald"/>
                        <a:cs typeface="Oswald"/>
                        <a:sym typeface="Oswald"/>
                      </a:endParaRPr>
                    </a:p>
                    <a:p>
                      <a:pPr marL="179999" lvl="0" indent="-159424" algn="l" defTabSz="342900" rtl="0" eaLnBrk="1" latinLnBrk="0" hangingPunct="1">
                        <a:spcBef>
                          <a:spcPts val="0"/>
                        </a:spcBef>
                        <a:spcAft>
                          <a:spcPts val="0"/>
                        </a:spcAft>
                        <a:buSzPts val="1150"/>
                        <a:buFont typeface="Oswald"/>
                        <a:buChar char="●"/>
                      </a:pPr>
                      <a:endParaRPr sz="1150" dirty="0">
                        <a:latin typeface="Oswald"/>
                        <a:ea typeface="Oswald"/>
                        <a:cs typeface="Oswald"/>
                        <a:sym typeface="Oswald"/>
                      </a:endParaRPr>
                    </a:p>
                  </a:txBody>
                  <a:tcPr marL="91425" marR="91425" marT="91425" marB="91425"/>
                </a:tc>
                <a:tc>
                  <a:txBody>
                    <a:bodyPr/>
                    <a:lstStyle/>
                    <a:p>
                      <a:pPr marL="179999" lvl="0" indent="-163024"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latin typeface="Oswald"/>
                        <a:ea typeface="Oswald"/>
                        <a:cs typeface="Oswald"/>
                        <a:sym typeface="Oswald"/>
                      </a:endParaRPr>
                    </a:p>
                    <a:p>
                      <a:pPr marL="179999" lvl="0" indent="-163024" algn="l" rtl="0">
                        <a:spcBef>
                          <a:spcPts val="0"/>
                        </a:spcBef>
                        <a:spcAft>
                          <a:spcPts val="0"/>
                        </a:spcAft>
                        <a:buSzPts val="1150"/>
                        <a:buFont typeface="Oswald"/>
                        <a:buChar char="●"/>
                      </a:pPr>
                      <a:r>
                        <a:rPr lang="ru" sz="1150" dirty="0">
                          <a:latin typeface="Oswald"/>
                          <a:ea typeface="Oswald"/>
                          <a:cs typeface="Oswald"/>
                          <a:sym typeface="Oswald"/>
                        </a:rPr>
                        <a:t>Справка органа в сфере социальной политики, подтверждающая получение государственной социальной </a:t>
                      </a:r>
                      <a:r>
                        <a:rPr lang="ru" sz="1150" dirty="0" smtClean="0">
                          <a:latin typeface="Oswald"/>
                          <a:ea typeface="Oswald"/>
                          <a:cs typeface="Oswald"/>
                          <a:sym typeface="Oswald"/>
                        </a:rPr>
                        <a:t>помощи</a:t>
                      </a:r>
                    </a:p>
                    <a:p>
                      <a:pPr marL="16975" lvl="0" indent="0" algn="ctr" rtl="0">
                        <a:spcBef>
                          <a:spcPts val="0"/>
                        </a:spcBef>
                        <a:spcAft>
                          <a:spcPts val="0"/>
                        </a:spcAft>
                        <a:buSzPts val="1150"/>
                        <a:buFont typeface="Oswald"/>
                        <a:buNone/>
                      </a:pPr>
                      <a:r>
                        <a:rPr lang="ru" sz="1150" i="1" dirty="0" smtClean="0">
                          <a:latin typeface="Oswald"/>
                          <a:ea typeface="Oswald"/>
                          <a:cs typeface="Oswald"/>
                          <a:sym typeface="Oswald"/>
                        </a:rPr>
                        <a:t>или</a:t>
                      </a:r>
                    </a:p>
                    <a:p>
                      <a:pPr marL="179999" marR="0" lvl="0" indent="-163024" algn="l" defTabSz="342900" rtl="0" eaLnBrk="1" fontAlgn="auto" latinLnBrk="0" hangingPunct="1">
                        <a:lnSpc>
                          <a:spcPct val="100000"/>
                        </a:lnSpc>
                        <a:spcBef>
                          <a:spcPts val="0"/>
                        </a:spcBef>
                        <a:spcAft>
                          <a:spcPts val="0"/>
                        </a:spcAft>
                        <a:buClrTx/>
                        <a:buSzPts val="1150"/>
                        <a:buFont typeface="Oswald"/>
                        <a:buChar char="●"/>
                        <a:tabLst/>
                        <a:defRPr/>
                      </a:pPr>
                      <a:r>
                        <a:rPr lang="ru-RU" sz="1150" dirty="0" smtClean="0">
                          <a:latin typeface="Oswald"/>
                          <a:ea typeface="Oswald"/>
                          <a:cs typeface="Oswald"/>
                          <a:sym typeface="Oswald"/>
                        </a:rPr>
                        <a:t>Подача заявления руководителю образовательной организации</a:t>
                      </a:r>
                    </a:p>
                    <a:p>
                      <a:pPr marL="179999" marR="0" lvl="0" indent="-163024" algn="l" defTabSz="342900" rtl="0" eaLnBrk="1" fontAlgn="auto" latinLnBrk="0" hangingPunct="1">
                        <a:lnSpc>
                          <a:spcPct val="100000"/>
                        </a:lnSpc>
                        <a:spcBef>
                          <a:spcPts val="0"/>
                        </a:spcBef>
                        <a:spcAft>
                          <a:spcPts val="0"/>
                        </a:spcAft>
                        <a:buClrTx/>
                        <a:buSzPts val="1150"/>
                        <a:buFont typeface="Oswald"/>
                        <a:buChar char="●"/>
                        <a:tabLst/>
                        <a:defRPr/>
                      </a:pPr>
                      <a:r>
                        <a:rPr lang="ru" sz="1150" dirty="0" smtClean="0">
                          <a:latin typeface="Oswald"/>
                          <a:ea typeface="Oswald"/>
                          <a:cs typeface="Oswald"/>
                          <a:sym typeface="Oswald"/>
                        </a:rPr>
                        <a:t>Свидетельство о рождении ребенка</a:t>
                      </a:r>
                    </a:p>
                    <a:p>
                      <a:pPr marL="179999" lvl="0" indent="-163024" algn="l" rtl="0">
                        <a:spcBef>
                          <a:spcPts val="0"/>
                        </a:spcBef>
                        <a:spcAft>
                          <a:spcPts val="0"/>
                        </a:spcAft>
                        <a:buSzPts val="1150"/>
                        <a:buFont typeface="Oswald"/>
                        <a:buChar char="●"/>
                      </a:pPr>
                      <a:endParaRPr lang="ru" sz="1150" dirty="0" smtClean="0">
                        <a:latin typeface="Oswald"/>
                        <a:ea typeface="Oswald"/>
                        <a:cs typeface="Oswald"/>
                        <a:sym typeface="Oswald"/>
                      </a:endParaRPr>
                    </a:p>
                  </a:txBody>
                  <a:tcPr marL="91425" marR="91425" marT="91425" marB="91425"/>
                </a:tc>
                <a:extLst>
                  <a:ext uri="{0D108BD9-81ED-4DB2-BD59-A6C34878D82A}">
                    <a16:rowId xmlns:a16="http://schemas.microsoft.com/office/drawing/2014/main" val="10004"/>
                  </a:ext>
                </a:extLst>
              </a:tr>
            </a:tbl>
          </a:graphicData>
        </a:graphic>
      </p:graphicFrame>
      <p:sp>
        <p:nvSpPr>
          <p:cNvPr id="6" name="Google Shape;99;p15"/>
          <p:cNvSpPr txBox="1">
            <a:spLocks/>
          </p:cNvSpPr>
          <p:nvPr/>
        </p:nvSpPr>
        <p:spPr>
          <a:xfrm>
            <a:off x="2674050" y="9551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Tx/>
            </a:pPr>
            <a:r>
              <a:rPr lang="ru-RU" sz="1300" cap="all" dirty="0" smtClean="0">
                <a:solidFill>
                  <a:srgbClr val="000000"/>
                </a:solidFill>
                <a:latin typeface="Oswald" panose="020B0604020202020204" charset="-52"/>
                <a:ea typeface="Oswald"/>
                <a:cs typeface="Oswald"/>
                <a:sym typeface="Oswald"/>
              </a:rPr>
              <a:t>Выплата материальной помощи студентам и слушателям, осваивающим программы профессионального обучения</a:t>
            </a:r>
            <a:endParaRPr lang="ru-RU" sz="1300" cap="all" dirty="0">
              <a:solidFill>
                <a:srgbClr val="000000"/>
              </a:solidFill>
              <a:latin typeface="Oswald" panose="020B0604020202020204" charset="-52"/>
              <a:ea typeface="Oswald"/>
              <a:cs typeface="Oswald"/>
              <a:sym typeface="Oswald"/>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graphicFrame>
        <p:nvGraphicFramePr>
          <p:cNvPr id="297" name="Google Shape;297;p43"/>
          <p:cNvGraphicFramePr/>
          <p:nvPr>
            <p:extLst>
              <p:ext uri="{D42A27DB-BD31-4B8C-83A1-F6EECF244321}">
                <p14:modId xmlns:p14="http://schemas.microsoft.com/office/powerpoint/2010/main" val="4275494061"/>
              </p:ext>
            </p:extLst>
          </p:nvPr>
        </p:nvGraphicFramePr>
        <p:xfrm>
          <a:off x="348578" y="1541826"/>
          <a:ext cx="8494225" cy="2560230"/>
        </p:xfrm>
        <a:graphic>
          <a:graphicData uri="http://schemas.openxmlformats.org/drawingml/2006/table">
            <a:tbl>
              <a:tblPr>
                <a:noFill/>
                <a:tableStyleId>{BF4A3D39-4975-46BA-BE83-8B02B6239DEE}</a:tableStyleId>
              </a:tblPr>
              <a:tblGrid>
                <a:gridCol w="4843875">
                  <a:extLst>
                    <a:ext uri="{9D8B030D-6E8A-4147-A177-3AD203B41FA5}">
                      <a16:colId xmlns:a16="http://schemas.microsoft.com/office/drawing/2014/main" val="20000"/>
                    </a:ext>
                  </a:extLst>
                </a:gridCol>
                <a:gridCol w="3650350">
                  <a:extLst>
                    <a:ext uri="{9D8B030D-6E8A-4147-A177-3AD203B41FA5}">
                      <a16:colId xmlns:a16="http://schemas.microsoft.com/office/drawing/2014/main" val="20001"/>
                    </a:ext>
                  </a:extLst>
                </a:gridCol>
              </a:tblGrid>
              <a:tr h="0">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endParaRPr lang="ru-RU" sz="1200" b="1" dirty="0" smtClean="0">
                        <a:latin typeface="Oswald"/>
                        <a:ea typeface="Oswald"/>
                        <a:cs typeface="Oswald"/>
                        <a:sym typeface="Oswald"/>
                      </a:endParaRPr>
                    </a:p>
                    <a:p>
                      <a:pPr marL="0" lvl="0" indent="0" algn="ctr" rtl="0">
                        <a:spcBef>
                          <a:spcPts val="0"/>
                        </a:spcBef>
                        <a:spcAft>
                          <a:spcPts val="0"/>
                        </a:spcAft>
                        <a:buNone/>
                      </a:pP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729525">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1200" baseline="0" dirty="0">
                          <a:solidFill>
                            <a:schemeClr val="tx1"/>
                          </a:solidFill>
                          <a:latin typeface="Oswald"/>
                          <a:ea typeface="Oswald"/>
                          <a:cs typeface="Oswald"/>
                          <a:sym typeface="Oswald"/>
                        </a:rPr>
                        <a:t> служащих умерли оба родителя или единственный родитель</a:t>
                      </a:r>
                      <a:endParaRPr sz="1200" dirty="0">
                        <a:solidFill>
                          <a:srgbClr val="0070C0"/>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Свидетельство о смерти одного из родителей, обоих родителей или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txBody>
                  <a:tcPr marL="91425" marR="91425" marT="91425" marB="91425"/>
                </a:tc>
                <a:tc rowSpan="3">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dirty="0">
                        <a:latin typeface="Oswald"/>
                        <a:ea typeface="Oswald"/>
                        <a:cs typeface="Oswald"/>
                        <a:sym typeface="Oswald"/>
                      </a:endParaRPr>
                    </a:p>
                  </a:txBody>
                  <a:tcPr marL="91425" marR="91425" marT="91425" marB="91425" anchor="ctr"/>
                </a:tc>
                <a:extLst>
                  <a:ext uri="{0D108BD9-81ED-4DB2-BD59-A6C34878D82A}">
                    <a16:rowId xmlns:a16="http://schemas.microsoft.com/office/drawing/2014/main" val="10002"/>
                  </a:ext>
                </a:extLst>
              </a:tr>
              <a:tr h="344925">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Дети, оставшиеся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35245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
        <p:nvSpPr>
          <p:cNvPr id="6" name="Google Shape;288;p42"/>
          <p:cNvSpPr txBox="1">
            <a:spLocks/>
          </p:cNvSpPr>
          <p:nvPr/>
        </p:nvSpPr>
        <p:spPr>
          <a:xfrm>
            <a:off x="2566525" y="2973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smtClean="0">
                <a:solidFill>
                  <a:srgbClr val="000000"/>
                </a:solidFill>
                <a:latin typeface="Oswald" panose="00000500000000000000" pitchFamily="2" charset="-52"/>
                <a:ea typeface="Oswald"/>
                <a:cs typeface="Oswald"/>
                <a:sym typeface="Oswald"/>
              </a:rPr>
              <a:t>Обеспечение бесплатным проездом на городском, пригородном транспорте, в сельской местности на внутрирайонном транспорте (кроме такси)</a:t>
            </a:r>
            <a:endParaRPr lang="ru-RU" sz="1200" cap="all" dirty="0">
              <a:solidFill>
                <a:srgbClr val="000000"/>
              </a:solidFill>
              <a:latin typeface="Oswald" panose="00000500000000000000" pitchFamily="2" charset="-52"/>
              <a:ea typeface="Oswald" panose="020B0604020202020204" charset="-52"/>
              <a:cs typeface="Oswald" panose="020B0604020202020204" charset="-52"/>
              <a:sym typeface="Oswald" panose="020B0604020202020204" charset="-52"/>
            </a:endParaRPr>
          </a:p>
        </p:txBody>
      </p:sp>
      <p:sp>
        <p:nvSpPr>
          <p:cNvPr id="7" name="Google Shape;290;p42"/>
          <p:cNvSpPr txBox="1"/>
          <p:nvPr/>
        </p:nvSpPr>
        <p:spPr>
          <a:xfrm>
            <a:off x="639625" y="2971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0760</a:t>
            </a:r>
            <a:endParaRPr sz="1500" b="1" dirty="0">
              <a:latin typeface="Oswald" panose="00000500000000000000" pitchFamily="2" charset="-52"/>
              <a:ea typeface="Oswald"/>
              <a:cs typeface="Oswald"/>
              <a:sym typeface="Oswald"/>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40"/>
          <p:cNvSpPr/>
          <p:nvPr/>
        </p:nvSpPr>
        <p:spPr>
          <a:xfrm>
            <a:off x="467544" y="1131590"/>
            <a:ext cx="8053500" cy="3849824"/>
          </a:xfrm>
          <a:prstGeom prst="rect">
            <a:avLst/>
          </a:prstGeom>
          <a:noFill/>
          <a:ln>
            <a:noFill/>
          </a:ln>
        </p:spPr>
        <p:txBody>
          <a:bodyPr spcFirstLastPara="1" wrap="square" lIns="68575" tIns="34275" rIns="68575" bIns="34275" anchor="t" anchorCtr="0">
            <a:noAutofit/>
          </a:bodyPr>
          <a:lstStyle/>
          <a:p>
            <a:pPr marL="0" lvl="0" indent="0" algn="ctr" rtl="0">
              <a:spcBef>
                <a:spcPts val="0"/>
              </a:spcBef>
              <a:spcAft>
                <a:spcPts val="0"/>
              </a:spcAft>
              <a:buNone/>
            </a:pPr>
            <a:r>
              <a:rPr lang="ru" sz="1300" b="1" dirty="0">
                <a:solidFill>
                  <a:schemeClr val="tx1"/>
                </a:solidFill>
                <a:latin typeface="Oswald" panose="00000500000000000000" pitchFamily="2" charset="-52"/>
                <a:ea typeface="Oswald"/>
                <a:cs typeface="Oswald" panose="020B0604020202020204" charset="-52"/>
                <a:sym typeface="Oswald"/>
              </a:rPr>
              <a:t>Нормативные </a:t>
            </a:r>
            <a:r>
              <a:rPr lang="ru" sz="1300" b="1" dirty="0" smtClean="0">
                <a:solidFill>
                  <a:schemeClr val="tx1"/>
                </a:solidFill>
                <a:latin typeface="Oswald" panose="00000500000000000000" pitchFamily="2" charset="-52"/>
                <a:ea typeface="Oswald"/>
                <a:cs typeface="Oswald" panose="020B0604020202020204" charset="-52"/>
                <a:sym typeface="Oswald"/>
              </a:rPr>
              <a:t>основания</a:t>
            </a:r>
            <a:endParaRPr sz="1300" b="1" dirty="0">
              <a:solidFill>
                <a:schemeClr val="tx1"/>
              </a:solidFill>
              <a:latin typeface="Oswald" panose="00000500000000000000" pitchFamily="2" charset="-52"/>
              <a:ea typeface="Oswald"/>
              <a:cs typeface="Oswald" panose="020B0604020202020204" charset="-52"/>
              <a:sym typeface="Oswald"/>
            </a:endParaRPr>
          </a:p>
          <a:p>
            <a:pPr marL="457200" lvl="0" indent="-304800">
              <a:buClr>
                <a:schemeClr val="dk2"/>
              </a:buClr>
              <a:buSzPts val="1200"/>
              <a:buFont typeface="Oswald"/>
              <a:buChar char="●"/>
            </a:pPr>
            <a:r>
              <a:rPr lang="ru-RU" sz="1300" dirty="0">
                <a:solidFill>
                  <a:schemeClr val="tx1"/>
                </a:solidFill>
                <a:latin typeface="Oswald" panose="00000500000000000000" pitchFamily="2" charset="-52"/>
                <a:ea typeface="Oswald"/>
                <a:cs typeface="Oswald" panose="020B0604020202020204" charset="-52"/>
                <a:sym typeface="Oswald"/>
              </a:rPr>
              <a:t>Федеральный закон от 29 декабря 2012 года № 273-ФЗ </a:t>
            </a:r>
            <a:r>
              <a:rPr lang="ru-RU" sz="1300" dirty="0" smtClean="0">
                <a:solidFill>
                  <a:schemeClr val="tx1"/>
                </a:solidFill>
                <a:latin typeface="Oswald" panose="00000500000000000000" pitchFamily="2" charset="-52"/>
                <a:ea typeface="Oswald"/>
                <a:cs typeface="Oswald" panose="020B0604020202020204" charset="-52"/>
                <a:sym typeface="Oswald"/>
              </a:rPr>
              <a:t>«Об </a:t>
            </a:r>
            <a:r>
              <a:rPr lang="ru-RU" sz="1300" dirty="0">
                <a:solidFill>
                  <a:schemeClr val="tx1"/>
                </a:solidFill>
                <a:latin typeface="Oswald" panose="00000500000000000000" pitchFamily="2" charset="-52"/>
                <a:ea typeface="Oswald"/>
                <a:cs typeface="Oswald" panose="020B0604020202020204" charset="-52"/>
                <a:sym typeface="Oswald"/>
              </a:rPr>
              <a:t>образовании в Российской </a:t>
            </a:r>
            <a:r>
              <a:rPr lang="ru-RU" sz="1300" dirty="0" smtClean="0">
                <a:solidFill>
                  <a:schemeClr val="tx1"/>
                </a:solidFill>
                <a:latin typeface="Oswald" panose="00000500000000000000" pitchFamily="2" charset="-52"/>
                <a:ea typeface="Oswald"/>
                <a:cs typeface="Oswald" panose="020B0604020202020204" charset="-52"/>
                <a:sym typeface="Oswald"/>
              </a:rPr>
              <a:t>Федерации»</a:t>
            </a:r>
            <a:endParaRPr lang="ru-RU" sz="1300" dirty="0">
              <a:solidFill>
                <a:schemeClr val="tx1"/>
              </a:solidFill>
              <a:latin typeface="Oswald" panose="00000500000000000000" pitchFamily="2" charset="-52"/>
              <a:ea typeface="Oswald"/>
              <a:cs typeface="Oswald" panose="020B0604020202020204" charset="-52"/>
              <a:sym typeface="Oswald"/>
            </a:endParaRPr>
          </a:p>
          <a:p>
            <a:pPr marL="457200" lvl="0" indent="-304800">
              <a:buClr>
                <a:schemeClr val="dk2"/>
              </a:buClr>
              <a:buSzPts val="1200"/>
              <a:buFont typeface="Oswald"/>
              <a:buChar char="●"/>
            </a:pPr>
            <a:r>
              <a:rPr lang="ru-RU" sz="1300" dirty="0">
                <a:solidFill>
                  <a:schemeClr val="tx1"/>
                </a:solidFill>
                <a:latin typeface="Oswald" panose="00000500000000000000" pitchFamily="2" charset="-52"/>
                <a:ea typeface="Oswald"/>
                <a:cs typeface="Oswald" panose="020B0604020202020204" charset="-52"/>
                <a:sym typeface="Oswald"/>
              </a:rPr>
              <a:t>Закон Свердловской области от 15 июля 2013 года № 78-ОЗ </a:t>
            </a:r>
            <a:r>
              <a:rPr lang="ru-RU" sz="1300" dirty="0" smtClean="0">
                <a:solidFill>
                  <a:schemeClr val="tx1"/>
                </a:solidFill>
                <a:latin typeface="Oswald" panose="00000500000000000000" pitchFamily="2" charset="-52"/>
                <a:ea typeface="Oswald"/>
                <a:cs typeface="Oswald" panose="020B0604020202020204" charset="-52"/>
                <a:sym typeface="Oswald"/>
              </a:rPr>
              <a:t>«Об </a:t>
            </a:r>
            <a:r>
              <a:rPr lang="ru-RU" sz="1300" dirty="0">
                <a:solidFill>
                  <a:schemeClr val="tx1"/>
                </a:solidFill>
                <a:latin typeface="Oswald" panose="00000500000000000000" pitchFamily="2" charset="-52"/>
                <a:ea typeface="Oswald"/>
                <a:cs typeface="Oswald" panose="020B0604020202020204" charset="-52"/>
                <a:sym typeface="Oswald"/>
              </a:rPr>
              <a:t>образовании в Свердловской </a:t>
            </a:r>
            <a:r>
              <a:rPr lang="ru-RU" sz="1300" dirty="0" smtClean="0">
                <a:solidFill>
                  <a:schemeClr val="tx1"/>
                </a:solidFill>
                <a:latin typeface="Oswald" panose="00000500000000000000" pitchFamily="2" charset="-52"/>
                <a:ea typeface="Oswald"/>
                <a:cs typeface="Oswald" panose="020B0604020202020204" charset="-52"/>
                <a:sym typeface="Oswald"/>
              </a:rPr>
              <a:t>области»</a:t>
            </a:r>
          </a:p>
          <a:p>
            <a:pPr marL="457200" lvl="0" indent="-304800">
              <a:buClr>
                <a:schemeClr val="dk2"/>
              </a:buClr>
              <a:buSzPts val="1200"/>
              <a:buFont typeface="Oswald"/>
              <a:buChar char="●"/>
            </a:pPr>
            <a:r>
              <a:rPr lang="ru-RU" sz="1300" dirty="0" smtClean="0">
                <a:solidFill>
                  <a:schemeClr val="tx1"/>
                </a:solidFill>
                <a:latin typeface="Oswald" panose="00000500000000000000" pitchFamily="2" charset="-52"/>
                <a:ea typeface="Oswald"/>
                <a:cs typeface="Oswald" panose="020B0604020202020204" charset="-52"/>
                <a:sym typeface="Oswald"/>
              </a:rPr>
              <a:t>подпункт «б« </a:t>
            </a:r>
            <a:r>
              <a:rPr lang="ru-RU" sz="1300" dirty="0">
                <a:solidFill>
                  <a:schemeClr val="tx1"/>
                </a:solidFill>
                <a:latin typeface="Oswald" panose="00000500000000000000" pitchFamily="2" charset="-52"/>
                <a:ea typeface="Oswald"/>
                <a:cs typeface="Oswald" panose="020B0604020202020204" charset="-52"/>
                <a:sym typeface="Oswald"/>
              </a:rPr>
              <a:t>пункта 4 перечня поручений Президента Российской Федерации от 19.10.2022 № Пр-1978 по вопросам оказания поддержки гражданам Российской Федерации, призванным на военную службу по мобилизации, и членам их </a:t>
            </a:r>
            <a:r>
              <a:rPr lang="ru-RU" sz="1300" dirty="0" smtClean="0">
                <a:solidFill>
                  <a:schemeClr val="tx1"/>
                </a:solidFill>
                <a:latin typeface="Oswald" panose="00000500000000000000" pitchFamily="2" charset="-52"/>
                <a:ea typeface="Oswald"/>
                <a:cs typeface="Oswald" panose="020B0604020202020204" charset="-52"/>
                <a:sym typeface="Oswald"/>
              </a:rPr>
              <a:t>семей</a:t>
            </a:r>
            <a:endParaRPr lang="ru-RU" sz="1300" dirty="0">
              <a:solidFill>
                <a:schemeClr val="tx1"/>
              </a:solidFill>
              <a:latin typeface="Oswald" panose="00000500000000000000" pitchFamily="2" charset="-52"/>
              <a:ea typeface="Oswald"/>
              <a:cs typeface="Oswald" panose="020B0604020202020204" charset="-52"/>
              <a:sym typeface="Oswald"/>
            </a:endParaRPr>
          </a:p>
          <a:p>
            <a:pPr marL="457200" lvl="0" indent="-304800">
              <a:buClr>
                <a:schemeClr val="dk2"/>
              </a:buClr>
              <a:buSzPts val="1200"/>
              <a:buFont typeface="Oswald"/>
              <a:buChar char="●"/>
            </a:pPr>
            <a:r>
              <a:rPr lang="ru-RU" sz="1300" dirty="0">
                <a:solidFill>
                  <a:schemeClr val="tx1"/>
                </a:solidFill>
                <a:latin typeface="Oswald" panose="00000500000000000000" pitchFamily="2" charset="-52"/>
                <a:ea typeface="Oswald"/>
                <a:cs typeface="Oswald" panose="020B0604020202020204" charset="-52"/>
                <a:sym typeface="Oswald"/>
              </a:rPr>
              <a:t>Приказ Министерства образования и молодежной политики Свердловской области от 19.01.2023 № 26-Д </a:t>
            </a:r>
            <a:r>
              <a:rPr lang="ru-RU" sz="1300" dirty="0" smtClean="0">
                <a:solidFill>
                  <a:schemeClr val="tx1"/>
                </a:solidFill>
                <a:latin typeface="Oswald" panose="00000500000000000000" pitchFamily="2" charset="-52"/>
                <a:ea typeface="Oswald"/>
                <a:cs typeface="Oswald" panose="020B0604020202020204" charset="-52"/>
                <a:sym typeface="Oswald"/>
              </a:rPr>
              <a:t/>
            </a:r>
            <a:br>
              <a:rPr lang="ru-RU" sz="1300" dirty="0" smtClean="0">
                <a:solidFill>
                  <a:schemeClr val="tx1"/>
                </a:solidFill>
                <a:latin typeface="Oswald" panose="00000500000000000000" pitchFamily="2" charset="-52"/>
                <a:ea typeface="Oswald"/>
                <a:cs typeface="Oswald" panose="020B0604020202020204" charset="-52"/>
                <a:sym typeface="Oswald"/>
              </a:rPr>
            </a:br>
            <a:r>
              <a:rPr lang="ru-RU" sz="1300" dirty="0" smtClean="0">
                <a:solidFill>
                  <a:schemeClr val="tx1"/>
                </a:solidFill>
                <a:latin typeface="Oswald" panose="00000500000000000000" pitchFamily="2" charset="-52"/>
                <a:ea typeface="Oswald"/>
                <a:cs typeface="Oswald" panose="020B0604020202020204" charset="-52"/>
                <a:sym typeface="Oswald"/>
              </a:rPr>
              <a:t>«Об </a:t>
            </a:r>
            <a:r>
              <a:rPr lang="ru-RU" sz="1300" dirty="0">
                <a:solidFill>
                  <a:schemeClr val="tx1"/>
                </a:solidFill>
                <a:latin typeface="Oswald" panose="00000500000000000000" pitchFamily="2" charset="-52"/>
                <a:ea typeface="Oswald"/>
                <a:cs typeface="Oswald" panose="020B0604020202020204" charset="-52"/>
                <a:sym typeface="Oswald"/>
              </a:rPr>
              <a:t>установлении родительской платы за присмотр и уход за детьми в структурных подразделениях государственных образовательных организаций Свердловской области, реализующих образовательную программу дошкольного образования, подведомственных Министерству образования и молодежной политики Свердловской </a:t>
            </a:r>
            <a:r>
              <a:rPr lang="ru-RU" sz="1300" dirty="0" smtClean="0">
                <a:solidFill>
                  <a:schemeClr val="tx1"/>
                </a:solidFill>
                <a:latin typeface="Oswald" panose="00000500000000000000" pitchFamily="2" charset="-52"/>
                <a:ea typeface="Oswald"/>
                <a:cs typeface="Oswald" panose="020B0604020202020204" charset="-52"/>
                <a:sym typeface="Oswald"/>
              </a:rPr>
              <a:t>области»</a:t>
            </a:r>
            <a:endParaRPr lang="ru" sz="1300" dirty="0">
              <a:solidFill>
                <a:schemeClr val="tx1"/>
              </a:solidFill>
              <a:latin typeface="Oswald" panose="00000500000000000000" pitchFamily="2" charset="-52"/>
              <a:ea typeface="Oswald"/>
              <a:cs typeface="Oswald" panose="020B0604020202020204" charset="-52"/>
              <a:sym typeface="Oswald"/>
            </a:endParaRPr>
          </a:p>
          <a:p>
            <a:pPr marL="0" lvl="0" indent="0" algn="ctr" rtl="0">
              <a:spcBef>
                <a:spcPts val="0"/>
              </a:spcBef>
              <a:spcAft>
                <a:spcPts val="0"/>
              </a:spcAft>
              <a:buNone/>
            </a:pPr>
            <a:endParaRPr lang="ru" sz="1300" b="1" dirty="0">
              <a:solidFill>
                <a:schemeClr val="tx1"/>
              </a:solidFill>
              <a:latin typeface="Oswald" panose="00000500000000000000" pitchFamily="2" charset="-52"/>
              <a:ea typeface="Oswald"/>
              <a:cs typeface="Oswald" panose="020B0604020202020204" charset="-52"/>
              <a:sym typeface="Oswald"/>
            </a:endParaRPr>
          </a:p>
          <a:p>
            <a:pPr marL="0" lvl="0" indent="0" algn="ctr" rtl="0">
              <a:spcBef>
                <a:spcPts val="0"/>
              </a:spcBef>
              <a:spcAft>
                <a:spcPts val="0"/>
              </a:spcAft>
              <a:buNone/>
            </a:pPr>
            <a:r>
              <a:rPr lang="ru" sz="1300" b="1" dirty="0">
                <a:solidFill>
                  <a:schemeClr val="tx1"/>
                </a:solidFill>
                <a:latin typeface="Oswald" panose="00000500000000000000" pitchFamily="2" charset="-52"/>
                <a:ea typeface="Oswald"/>
                <a:cs typeface="Oswald" panose="020B0604020202020204" charset="-52"/>
                <a:sym typeface="Oswald"/>
              </a:rPr>
              <a:t>Форма предоставления – натуральная</a:t>
            </a:r>
          </a:p>
          <a:p>
            <a:pPr marL="457200" lvl="0" indent="-304800" algn="just">
              <a:buClr>
                <a:schemeClr val="dk2"/>
              </a:buClr>
              <a:buSzPts val="1200"/>
              <a:buFont typeface="Oswald"/>
              <a:buChar char="●"/>
            </a:pPr>
            <a:r>
              <a:rPr lang="ru" sz="1300" dirty="0" smtClean="0">
                <a:solidFill>
                  <a:schemeClr val="tx1"/>
                </a:solidFill>
                <a:latin typeface="Oswald" panose="00000500000000000000" pitchFamily="2" charset="-52"/>
                <a:ea typeface="Oswald"/>
                <a:cs typeface="Oswald" panose="020B0604020202020204" charset="-52"/>
                <a:sym typeface="Oswald"/>
              </a:rPr>
              <a:t>За </a:t>
            </a:r>
            <a:r>
              <a:rPr lang="ru" sz="1300" dirty="0">
                <a:solidFill>
                  <a:schemeClr val="tx1"/>
                </a:solidFill>
                <a:latin typeface="Oswald" panose="00000500000000000000" pitchFamily="2" charset="-52"/>
                <a:ea typeface="Oswald"/>
                <a:cs typeface="Oswald" panose="020B0604020202020204" charset="-52"/>
                <a:sym typeface="Oswald"/>
              </a:rPr>
              <a:t>счет субсидий из областного бюджета на финансовое обеспечение выполнения государственного задания учреждениями</a:t>
            </a:r>
            <a:endParaRPr sz="1300" dirty="0">
              <a:solidFill>
                <a:schemeClr val="tx1"/>
              </a:solidFill>
              <a:latin typeface="Oswald" panose="00000500000000000000" pitchFamily="2" charset="-52"/>
              <a:ea typeface="Oswald"/>
              <a:cs typeface="Oswald" panose="020B0604020202020204" charset="-52"/>
              <a:sym typeface="Oswald"/>
            </a:endParaRPr>
          </a:p>
          <a:p>
            <a:pPr marL="0" lvl="0" indent="0" algn="ctr" rtl="0">
              <a:spcBef>
                <a:spcPts val="0"/>
              </a:spcBef>
              <a:spcAft>
                <a:spcPts val="0"/>
              </a:spcAft>
              <a:buNone/>
            </a:pPr>
            <a:endParaRPr sz="1300" b="1" dirty="0">
              <a:solidFill>
                <a:schemeClr val="tx1"/>
              </a:solidFill>
              <a:latin typeface="Oswald" panose="00000500000000000000" pitchFamily="2" charset="-52"/>
              <a:ea typeface="Oswald"/>
              <a:cs typeface="Oswald" panose="020B0604020202020204" charset="-52"/>
              <a:sym typeface="Oswald"/>
            </a:endParaRPr>
          </a:p>
          <a:p>
            <a:pPr marL="0" lvl="0" indent="0" algn="ctr" rtl="0">
              <a:spcBef>
                <a:spcPts val="0"/>
              </a:spcBef>
              <a:spcAft>
                <a:spcPts val="0"/>
              </a:spcAft>
              <a:buNone/>
            </a:pPr>
            <a:r>
              <a:rPr lang="ru" sz="1300" b="1" dirty="0">
                <a:solidFill>
                  <a:schemeClr val="tx1"/>
                </a:solidFill>
                <a:latin typeface="Oswald" panose="00000500000000000000" pitchFamily="2" charset="-52"/>
                <a:ea typeface="Oswald"/>
                <a:cs typeface="Oswald" panose="020B0604020202020204" charset="-52"/>
                <a:sym typeface="Oswald"/>
              </a:rPr>
              <a:t>Периодичность предоставления</a:t>
            </a:r>
            <a:endParaRPr sz="1300" b="1" dirty="0">
              <a:solidFill>
                <a:schemeClr val="tx1"/>
              </a:solidFill>
              <a:latin typeface="Oswald" panose="00000500000000000000" pitchFamily="2" charset="-52"/>
              <a:ea typeface="Oswald"/>
              <a:cs typeface="Oswald" panose="020B0604020202020204" charset="-52"/>
              <a:sym typeface="Oswald"/>
            </a:endParaRPr>
          </a:p>
          <a:p>
            <a:pPr marL="457200" lvl="0" indent="-304800" algn="l" rtl="0">
              <a:spcBef>
                <a:spcPts val="0"/>
              </a:spcBef>
              <a:spcAft>
                <a:spcPts val="0"/>
              </a:spcAft>
              <a:buClr>
                <a:schemeClr val="dk2"/>
              </a:buClr>
              <a:buSzPts val="1200"/>
              <a:buFont typeface="Oswald"/>
              <a:buChar char="●"/>
            </a:pPr>
            <a:r>
              <a:rPr lang="ru" sz="1300" dirty="0">
                <a:solidFill>
                  <a:schemeClr val="tx1"/>
                </a:solidFill>
                <a:latin typeface="Oswald" panose="00000500000000000000" pitchFamily="2" charset="-52"/>
                <a:ea typeface="Oswald"/>
                <a:cs typeface="Oswald" panose="020B0604020202020204" charset="-52"/>
                <a:sym typeface="Oswald"/>
              </a:rPr>
              <a:t>Ежемесячно</a:t>
            </a:r>
            <a:endParaRPr sz="1300" dirty="0">
              <a:solidFill>
                <a:schemeClr val="tx1"/>
              </a:solidFill>
              <a:latin typeface="Oswald" panose="00000500000000000000" pitchFamily="2" charset="-52"/>
              <a:ea typeface="Oswald"/>
              <a:cs typeface="Oswald" panose="020B0604020202020204" charset="-52"/>
              <a:sym typeface="Oswald"/>
            </a:endParaRPr>
          </a:p>
        </p:txBody>
      </p:sp>
      <p:sp>
        <p:nvSpPr>
          <p:cNvPr id="275" name="Google Shape;275;p40"/>
          <p:cNvSpPr txBox="1">
            <a:spLocks noGrp="1"/>
          </p:cNvSpPr>
          <p:nvPr>
            <p:ph type="ctrTitle"/>
          </p:nvPr>
        </p:nvSpPr>
        <p:spPr>
          <a:xfrm>
            <a:off x="2579293" y="133750"/>
            <a:ext cx="5760000" cy="707700"/>
          </a:xfrm>
          <a:prstGeom prst="rect">
            <a:avLst/>
          </a:prstGeom>
          <a:noFill/>
          <a:ln>
            <a:noFill/>
          </a:ln>
        </p:spPr>
        <p:txBody>
          <a:bodyPr spcFirstLastPara="1" wrap="square" lIns="68575" tIns="34275" rIns="68575" bIns="34275" anchor="ctr" anchorCtr="0">
            <a:noAutofit/>
          </a:bodyPr>
          <a:lstStyle/>
          <a:p>
            <a:pPr lvl="0" algn="l">
              <a:spcBef>
                <a:spcPts val="0"/>
              </a:spcBef>
            </a:pPr>
            <a:r>
              <a:rPr lang="ru-RU" sz="1300" cap="all" dirty="0" smtClean="0">
                <a:solidFill>
                  <a:schemeClr val="tx1"/>
                </a:solidFill>
                <a:latin typeface="Oswald" panose="00000500000000000000" pitchFamily="2" charset="-52"/>
                <a:ea typeface="Oswald"/>
                <a:cs typeface="Oswald" panose="020B0604020202020204" charset="-52"/>
                <a:sym typeface="Oswald"/>
              </a:rPr>
              <a:t>Полное или частичное освобождение от родительской платы за присмотр и уход за ребенком, осваивающим образовательную программу дошкольного образования</a:t>
            </a:r>
            <a:endParaRPr lang="ru-RU" sz="1300" cap="all" dirty="0">
              <a:solidFill>
                <a:schemeClr val="tx1"/>
              </a:solidFill>
              <a:latin typeface="Oswald" panose="00000500000000000000" pitchFamily="2" charset="-52"/>
              <a:ea typeface="Oswald"/>
              <a:cs typeface="Oswald" panose="020B0604020202020204" charset="-52"/>
              <a:sym typeface="Oswald"/>
            </a:endParaRPr>
          </a:p>
        </p:txBody>
      </p:sp>
      <p:sp>
        <p:nvSpPr>
          <p:cNvPr id="276" name="Google Shape;276;p40"/>
          <p:cNvSpPr txBox="1"/>
          <p:nvPr/>
        </p:nvSpPr>
        <p:spPr>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panose="020B0604020202020204" charset="-52"/>
                <a:sym typeface="Oswald"/>
              </a:rPr>
              <a:t>КОД МЕРЫ 0771</a:t>
            </a:r>
            <a:endParaRPr sz="1500" b="1" dirty="0">
              <a:latin typeface="Oswald" panose="00000500000000000000" pitchFamily="2" charset="-52"/>
              <a:ea typeface="Oswald"/>
              <a:cs typeface="Oswald" panose="020B0604020202020204" charset="-52"/>
              <a:sym typeface="Oswald"/>
            </a:endParaRPr>
          </a:p>
        </p:txBody>
      </p:sp>
    </p:spTree>
    <p:extLst>
      <p:ext uri="{BB962C8B-B14F-4D97-AF65-F5344CB8AC3E}">
        <p14:creationId xmlns:p14="http://schemas.microsoft.com/office/powerpoint/2010/main" val="7671256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graphicFrame>
        <p:nvGraphicFramePr>
          <p:cNvPr id="282" name="Google Shape;282;p41"/>
          <p:cNvGraphicFramePr/>
          <p:nvPr>
            <p:extLst>
              <p:ext uri="{D42A27DB-BD31-4B8C-83A1-F6EECF244321}">
                <p14:modId xmlns:p14="http://schemas.microsoft.com/office/powerpoint/2010/main" val="2851952569"/>
              </p:ext>
            </p:extLst>
          </p:nvPr>
        </p:nvGraphicFramePr>
        <p:xfrm>
          <a:off x="241993" y="927556"/>
          <a:ext cx="8494225" cy="3872100"/>
        </p:xfrm>
        <a:graphic>
          <a:graphicData uri="http://schemas.openxmlformats.org/drawingml/2006/table">
            <a:tbl>
              <a:tblPr>
                <a:noFill/>
                <a:tableStyleId>{BF4A3D39-4975-46BA-BE83-8B02B6239DEE}</a:tableStyleId>
              </a:tblPr>
              <a:tblGrid>
                <a:gridCol w="4001086">
                  <a:extLst>
                    <a:ext uri="{9D8B030D-6E8A-4147-A177-3AD203B41FA5}">
                      <a16:colId xmlns:a16="http://schemas.microsoft.com/office/drawing/2014/main" val="20000"/>
                    </a:ext>
                  </a:extLst>
                </a:gridCol>
                <a:gridCol w="4493139">
                  <a:extLst>
                    <a:ext uri="{9D8B030D-6E8A-4147-A177-3AD203B41FA5}">
                      <a16:colId xmlns:a16="http://schemas.microsoft.com/office/drawing/2014/main" val="20001"/>
                    </a:ext>
                  </a:extLst>
                </a:gridCol>
              </a:tblGrid>
              <a:tr h="641250">
                <a:tc>
                  <a:txBody>
                    <a:bodyPr/>
                    <a:lstStyle/>
                    <a:p>
                      <a:pPr marL="0" lvl="0" indent="0" algn="ctr" rtl="0">
                        <a:spcBef>
                          <a:spcPts val="0"/>
                        </a:spcBef>
                        <a:spcAft>
                          <a:spcPts val="0"/>
                        </a:spcAft>
                        <a:buNone/>
                      </a:pPr>
                      <a:r>
                        <a:rPr lang="ru-RU" sz="1100" b="1" dirty="0">
                          <a:latin typeface="Oswald"/>
                          <a:ea typeface="Oswald"/>
                          <a:cs typeface="Oswald"/>
                          <a:sym typeface="Oswald"/>
                        </a:rPr>
                        <a:t>Категория получателей </a:t>
                      </a:r>
                      <a:endParaRPr lang="ru-RU" sz="1100" b="1" dirty="0" smtClean="0">
                        <a:latin typeface="Oswald"/>
                        <a:ea typeface="Oswald"/>
                        <a:cs typeface="Oswald"/>
                        <a:sym typeface="Oswald"/>
                      </a:endParaRPr>
                    </a:p>
                    <a:p>
                      <a:pPr marL="0" lvl="0" indent="0" algn="ctr" rtl="0">
                        <a:spcBef>
                          <a:spcPts val="0"/>
                        </a:spcBef>
                        <a:spcAft>
                          <a:spcPts val="0"/>
                        </a:spcAft>
                        <a:buNone/>
                      </a:pPr>
                      <a:r>
                        <a:rPr lang="ru-RU" sz="1100" b="1" dirty="0" smtClean="0">
                          <a:latin typeface="Oswald"/>
                          <a:ea typeface="Oswald"/>
                          <a:cs typeface="Oswald"/>
                          <a:sym typeface="Oswald"/>
                        </a:rPr>
                        <a:t>(</a:t>
                      </a:r>
                      <a:r>
                        <a:rPr lang="ru-RU" sz="1100" b="1" dirty="0">
                          <a:latin typeface="Oswald"/>
                          <a:ea typeface="Oswald"/>
                          <a:cs typeface="Oswald"/>
                          <a:sym typeface="Oswald"/>
                        </a:rPr>
                        <a:t>в соответствии с НПА Свердловской области)</a:t>
                      </a:r>
                      <a:endParaRPr sz="11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100" b="1" dirty="0">
                          <a:latin typeface="Oswald"/>
                          <a:ea typeface="Oswald"/>
                          <a:cs typeface="Oswald"/>
                          <a:sym typeface="Oswald"/>
                        </a:rPr>
                        <a:t>Порядок получения</a:t>
                      </a:r>
                      <a:endParaRPr sz="11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206393">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baseline="0" dirty="0">
                          <a:solidFill>
                            <a:schemeClr val="tx1"/>
                          </a:solidFill>
                          <a:latin typeface="Oswald"/>
                          <a:ea typeface="Oswald"/>
                          <a:cs typeface="Oswald"/>
                          <a:sym typeface="Oswald"/>
                        </a:rPr>
                        <a:t>Семья, имеющая </a:t>
                      </a:r>
                      <a:r>
                        <a:rPr lang="ru-RU" sz="800" baseline="0" dirty="0" smtClean="0">
                          <a:solidFill>
                            <a:schemeClr val="tx1"/>
                          </a:solidFill>
                          <a:latin typeface="Oswald"/>
                          <a:ea typeface="Oswald"/>
                          <a:cs typeface="Oswald"/>
                          <a:sym typeface="Oswald"/>
                        </a:rPr>
                        <a:t>ребенка-инвалида</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baseline="0" dirty="0" smtClean="0">
                          <a:solidFill>
                            <a:schemeClr val="tx1"/>
                          </a:solidFill>
                          <a:latin typeface="Oswald"/>
                          <a:ea typeface="Oswald"/>
                          <a:cs typeface="Oswald"/>
                          <a:sym typeface="Oswald"/>
                        </a:rPr>
                        <a:t>Родитель (законный представитель) ребенка с ограниченными возможностями здоровья</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baseline="0" dirty="0" smtClean="0">
                        <a:solidFill>
                          <a:schemeClr val="tx1"/>
                        </a:solidFill>
                        <a:latin typeface="Oswald"/>
                        <a:ea typeface="Oswald"/>
                        <a:cs typeface="Oswald"/>
                        <a:sym typeface="Oswald"/>
                      </a:endParaRP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a:solidFill>
                            <a:schemeClr val="tx1"/>
                          </a:solidFill>
                          <a:latin typeface="Oswald"/>
                          <a:ea typeface="Oswald"/>
                          <a:cs typeface="Oswald"/>
                          <a:sym typeface="Oswald"/>
                        </a:rPr>
                        <a:t>Опекунская семья, имеющая в своем составе детей-сирот, у которых умерли оба или единственный родитель; детей, оставшихся без попечения единственного или обоих родителей </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solidFill>
                            <a:schemeClr val="tx1"/>
                          </a:solidFill>
                          <a:latin typeface="Oswald"/>
                          <a:ea typeface="Oswald"/>
                          <a:cs typeface="Oswald"/>
                          <a:sym typeface="Oswald"/>
                        </a:rPr>
                        <a:t>Родитель (законный представитель) ребенка с туберкулезной интоксикацией</a:t>
                      </a: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a:solidFill>
                            <a:schemeClr val="tx1"/>
                          </a:solidFill>
                          <a:latin typeface="Oswald"/>
                          <a:ea typeface="Oswald"/>
                          <a:cs typeface="Oswald"/>
                          <a:sym typeface="Oswald"/>
                        </a:rPr>
                        <a:t>Родители (законные представители) из семей граждан, призванных на военную службу по мобилизации, в т.ч. на добровольной основе, а также мобилизованных граждан, проходящих военную службу по контракту и принимающих участие в специальной военной операции</a:t>
                      </a:r>
                      <a:endParaRPr lang="ru" sz="800"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Подача заявления руководителю образовательной организации</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Копия паспорта или иного документа, удостоверяющего личность заявителя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Справка федерального государственного учреждения медико-социальной экспертизы об установлении инвалидности</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Заявление о согласии на обработку персональных данных заявителя и обучающихся с ОВЗ в соответствии с законодательством РФ</a:t>
                      </a:r>
                    </a:p>
                    <a:p>
                      <a:pPr marL="30774" lvl="0" indent="0" algn="l" rtl="0">
                        <a:spcBef>
                          <a:spcPts val="0"/>
                        </a:spcBef>
                        <a:spcAft>
                          <a:spcPts val="0"/>
                        </a:spcAft>
                        <a:buSzPts val="1000"/>
                        <a:buFont typeface="Oswald"/>
                        <a:buNone/>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Подача заявления руководителю образовательной организации</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Свидетельство о смерти обоих родителей или единственного родителя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p>
                    <a:p>
                      <a:pPr marL="179999" lvl="0" indent="-149225" algn="l" rtl="0">
                        <a:spcBef>
                          <a:spcPts val="0"/>
                        </a:spcBef>
                        <a:spcAft>
                          <a:spcPts val="0"/>
                        </a:spcAft>
                        <a:buSzPts val="1000"/>
                        <a:buFont typeface="Oswald"/>
                        <a:buChar char="●"/>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Подача заявления руководителю образовательной организации</a:t>
                      </a: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800" dirty="0">
                          <a:latin typeface="Oswald"/>
                          <a:ea typeface="Oswald"/>
                          <a:cs typeface="Oswald"/>
                          <a:sym typeface="Oswald"/>
                        </a:rPr>
                        <a:t>Копия медицинской справки профильного врача-специалиста</a:t>
                      </a:r>
                    </a:p>
                    <a:p>
                      <a:pPr marL="30774" lvl="0" indent="0" algn="l" rtl="0">
                        <a:spcBef>
                          <a:spcPts val="0"/>
                        </a:spcBef>
                        <a:spcAft>
                          <a:spcPts val="0"/>
                        </a:spcAft>
                        <a:buSzPts val="1000"/>
                        <a:buFont typeface="Oswald"/>
                        <a:buNone/>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Подача заявления руководителю образовательной организации</a:t>
                      </a: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800" kern="1200" dirty="0">
                          <a:solidFill>
                            <a:srgbClr val="000000"/>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a:t>
                      </a:r>
                      <a:r>
                        <a:rPr lang="ru-RU" sz="800" kern="1200" dirty="0" smtClean="0">
                          <a:solidFill>
                            <a:srgbClr val="000000"/>
                          </a:solidFill>
                          <a:latin typeface="Oswald"/>
                          <a:ea typeface="Oswald"/>
                          <a:cs typeface="Oswald"/>
                          <a:sym typeface="Oswald"/>
                        </a:rPr>
                        <a:t>«Единый </a:t>
                      </a:r>
                      <a:r>
                        <a:rPr lang="ru-RU" sz="800" kern="1200" dirty="0">
                          <a:solidFill>
                            <a:srgbClr val="000000"/>
                          </a:solidFill>
                          <a:latin typeface="Oswald"/>
                          <a:ea typeface="Oswald"/>
                          <a:cs typeface="Oswald"/>
                          <a:sym typeface="Oswald"/>
                        </a:rPr>
                        <a:t>портал государственных и  муниципальных услуг(функций</a:t>
                      </a:r>
                      <a:r>
                        <a:rPr lang="ru-RU" sz="800" kern="1200" dirty="0" smtClean="0">
                          <a:solidFill>
                            <a:srgbClr val="000000"/>
                          </a:solidFill>
                          <a:latin typeface="Oswald"/>
                          <a:ea typeface="Oswald"/>
                          <a:cs typeface="Oswald"/>
                          <a:sym typeface="Oswald"/>
                        </a:rPr>
                        <a:t>)» </a:t>
                      </a:r>
                      <a:r>
                        <a:rPr lang="ru-RU" sz="800" kern="1200" dirty="0">
                          <a:solidFill>
                            <a:srgbClr val="000000"/>
                          </a:solidFill>
                          <a:latin typeface="Oswald"/>
                          <a:ea typeface="Oswald"/>
                          <a:cs typeface="Oswald"/>
                          <a:sym typeface="Oswald"/>
                        </a:rPr>
                        <a:t>(портал </a:t>
                      </a:r>
                      <a:r>
                        <a:rPr lang="ru-RU" sz="800" kern="1200" dirty="0" smtClean="0">
                          <a:solidFill>
                            <a:srgbClr val="000000"/>
                          </a:solidFill>
                          <a:latin typeface="Oswald"/>
                          <a:ea typeface="Oswald"/>
                          <a:cs typeface="Oswald"/>
                          <a:sym typeface="Oswald"/>
                        </a:rPr>
                        <a:t>«</a:t>
                      </a:r>
                      <a:r>
                        <a:rPr lang="ru-RU" sz="800" kern="1200" dirty="0" err="1" smtClean="0">
                          <a:solidFill>
                            <a:srgbClr val="000000"/>
                          </a:solidFill>
                          <a:latin typeface="Oswald"/>
                          <a:ea typeface="Oswald"/>
                          <a:cs typeface="Oswald"/>
                          <a:sym typeface="Oswald"/>
                        </a:rPr>
                        <a:t>Госуслуги</a:t>
                      </a:r>
                      <a:r>
                        <a:rPr lang="ru-RU" sz="800" kern="1200" dirty="0" smtClean="0">
                          <a:solidFill>
                            <a:srgbClr val="000000"/>
                          </a:solidFill>
                          <a:latin typeface="Oswald"/>
                          <a:ea typeface="Oswald"/>
                          <a:cs typeface="Oswald"/>
                          <a:sym typeface="Oswald"/>
                        </a:rPr>
                        <a:t>«), </a:t>
                      </a:r>
                      <a:r>
                        <a:rPr lang="ru-RU" sz="800" kern="1200" dirty="0">
                          <a:solidFill>
                            <a:srgbClr val="000000"/>
                          </a:solidFill>
                          <a:latin typeface="Oswald"/>
                          <a:ea typeface="Oswald"/>
                          <a:cs typeface="Oswald"/>
                          <a:sym typeface="Oswald"/>
                        </a:rPr>
                        <a:t>об установлении семье гражданина (ребенку гражданина) МСЗ в связи с его мобилизацией (письмо Министерства от 19.12.2022 № 02-01-82/16646 </a:t>
                      </a:r>
                      <a:r>
                        <a:rPr lang="ru-RU" sz="800" kern="1200" dirty="0" smtClean="0">
                          <a:solidFill>
                            <a:srgbClr val="000000"/>
                          </a:solidFill>
                          <a:latin typeface="Oswald"/>
                          <a:ea typeface="Oswald"/>
                          <a:cs typeface="Oswald"/>
                          <a:sym typeface="Oswald"/>
                        </a:rPr>
                        <a:t>«О документах–основаниях </a:t>
                      </a:r>
                      <a:r>
                        <a:rPr lang="ru-RU" sz="800" kern="1200" dirty="0">
                          <a:solidFill>
                            <a:srgbClr val="000000"/>
                          </a:solidFill>
                          <a:latin typeface="Oswald"/>
                          <a:ea typeface="Oswald"/>
                          <a:cs typeface="Oswald"/>
                          <a:sym typeface="Oswald"/>
                        </a:rPr>
                        <a:t>предоставления МСЗ в сфере </a:t>
                      </a:r>
                      <a:r>
                        <a:rPr lang="ru-RU" sz="800" kern="1200" dirty="0" smtClean="0">
                          <a:solidFill>
                            <a:srgbClr val="000000"/>
                          </a:solidFill>
                          <a:latin typeface="Oswald"/>
                          <a:ea typeface="Oswald"/>
                          <a:cs typeface="Oswald"/>
                          <a:sym typeface="Oswald"/>
                        </a:rPr>
                        <a:t>образования»)</a:t>
                      </a:r>
                      <a:endParaRPr lang="ru-RU" sz="800"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2383429833"/>
                  </a:ext>
                </a:extLst>
              </a:tr>
            </a:tbl>
          </a:graphicData>
        </a:graphic>
      </p:graphicFrame>
      <p:sp>
        <p:nvSpPr>
          <p:cNvPr id="6" name="Google Shape;275;p40"/>
          <p:cNvSpPr txBox="1">
            <a:spLocks/>
          </p:cNvSpPr>
          <p:nvPr/>
        </p:nvSpPr>
        <p:spPr>
          <a:xfrm>
            <a:off x="2579293" y="13375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spcBef>
                <a:spcPts val="0"/>
              </a:spcBef>
              <a:buClrTx/>
              <a:buFontTx/>
            </a:pPr>
            <a:r>
              <a:rPr lang="ru-RU" sz="1300" cap="all" dirty="0" smtClean="0">
                <a:solidFill>
                  <a:schemeClr val="tx1"/>
                </a:solidFill>
                <a:latin typeface="Oswald" panose="00000500000000000000" pitchFamily="2" charset="-52"/>
                <a:ea typeface="Oswald"/>
                <a:cs typeface="Oswald" panose="020B0604020202020204" charset="-52"/>
                <a:sym typeface="Oswald"/>
              </a:rPr>
              <a:t>Полное или частичное освобождение от родительской платы за присмотр и уход за ребенком, осваивающим образовательную программу дошкольного образования</a:t>
            </a:r>
            <a:endParaRPr lang="ru-RU" sz="1300" cap="all" dirty="0">
              <a:solidFill>
                <a:schemeClr val="tx1"/>
              </a:solidFill>
              <a:latin typeface="Oswald" panose="00000500000000000000" pitchFamily="2" charset="-52"/>
              <a:ea typeface="Oswald"/>
              <a:cs typeface="Oswald" panose="020B0604020202020204" charset="-52"/>
              <a:sym typeface="Oswald"/>
            </a:endParaRPr>
          </a:p>
        </p:txBody>
      </p:sp>
      <p:sp>
        <p:nvSpPr>
          <p:cNvPr id="7" name="Google Shape;276;p40"/>
          <p:cNvSpPr txBox="1"/>
          <p:nvPr/>
        </p:nvSpPr>
        <p:spPr>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panose="020B0604020202020204" charset="-52"/>
                <a:sym typeface="Oswald"/>
              </a:rPr>
              <a:t>КОД МЕРЫ 0771</a:t>
            </a:r>
            <a:endParaRPr sz="1500" b="1" dirty="0">
              <a:latin typeface="Oswald" panose="00000500000000000000" pitchFamily="2" charset="-52"/>
              <a:ea typeface="Oswald"/>
              <a:cs typeface="Oswald" panose="020B0604020202020204" charset="-52"/>
              <a:sym typeface="Oswald"/>
            </a:endParaRPr>
          </a:p>
        </p:txBody>
      </p:sp>
    </p:spTree>
    <p:extLst>
      <p:ext uri="{BB962C8B-B14F-4D97-AF65-F5344CB8AC3E}">
        <p14:creationId xmlns:p14="http://schemas.microsoft.com/office/powerpoint/2010/main" val="32917641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40"/>
          <p:cNvSpPr/>
          <p:nvPr/>
        </p:nvSpPr>
        <p:spPr>
          <a:xfrm>
            <a:off x="492159" y="1038578"/>
            <a:ext cx="8053500" cy="3609878"/>
          </a:xfrm>
          <a:prstGeom prst="rect">
            <a:avLst/>
          </a:prstGeom>
          <a:noFill/>
          <a:ln>
            <a:noFill/>
          </a:ln>
        </p:spPr>
        <p:txBody>
          <a:bodyPr spcFirstLastPara="1" wrap="square" lIns="68575" tIns="34275" rIns="68575" bIns="34275" anchor="t" anchorCtr="0">
            <a:noAutofit/>
          </a:bodyPr>
          <a:lstStyle/>
          <a:p>
            <a:pPr marL="0" lvl="0" indent="0" algn="ctr" rtl="0">
              <a:spcBef>
                <a:spcPts val="0"/>
              </a:spcBef>
              <a:spcAft>
                <a:spcPts val="0"/>
              </a:spcAft>
              <a:buNone/>
            </a:pPr>
            <a:r>
              <a:rPr lang="ru" sz="1300" b="1" dirty="0" smtClean="0">
                <a:solidFill>
                  <a:schemeClr val="tx1"/>
                </a:solidFill>
                <a:latin typeface="Oswald"/>
                <a:ea typeface="Oswald"/>
                <a:cs typeface="Oswald"/>
                <a:sym typeface="Oswald"/>
              </a:rPr>
              <a:t>Нормативные </a:t>
            </a:r>
            <a:r>
              <a:rPr lang="ru" sz="1300" b="1" dirty="0">
                <a:solidFill>
                  <a:schemeClr val="tx1"/>
                </a:solidFill>
                <a:latin typeface="Oswald"/>
                <a:ea typeface="Oswald"/>
                <a:cs typeface="Oswald"/>
                <a:sym typeface="Oswald"/>
              </a:rPr>
              <a:t>основания</a:t>
            </a:r>
          </a:p>
          <a:p>
            <a:pPr marL="457200" lvl="0" indent="-304800">
              <a:buClr>
                <a:schemeClr val="dk2"/>
              </a:buClr>
              <a:buSzPts val="1200"/>
              <a:buFont typeface="Oswald"/>
              <a:buChar char="●"/>
            </a:pPr>
            <a:r>
              <a:rPr lang="ru-RU" sz="1300" dirty="0" smtClean="0">
                <a:solidFill>
                  <a:schemeClr val="tx1"/>
                </a:solidFill>
                <a:latin typeface="Oswald"/>
                <a:ea typeface="Oswald"/>
                <a:cs typeface="Oswald"/>
                <a:sym typeface="Oswald"/>
              </a:rPr>
              <a:t>Федеральный </a:t>
            </a:r>
            <a:r>
              <a:rPr lang="ru-RU" sz="1300" dirty="0">
                <a:solidFill>
                  <a:schemeClr val="tx1"/>
                </a:solidFill>
                <a:latin typeface="Oswald"/>
                <a:ea typeface="Oswald"/>
                <a:cs typeface="Oswald"/>
                <a:sym typeface="Oswald"/>
              </a:rPr>
              <a:t>закон от 29 декабря 2012 года № 273-ФЗ </a:t>
            </a:r>
            <a:r>
              <a:rPr lang="ru-RU" sz="1300" dirty="0" smtClean="0">
                <a:solidFill>
                  <a:schemeClr val="tx1"/>
                </a:solidFill>
                <a:latin typeface="Oswald"/>
                <a:ea typeface="Oswald"/>
                <a:cs typeface="Oswald"/>
                <a:sym typeface="Oswald"/>
              </a:rPr>
              <a:t>«Об </a:t>
            </a:r>
            <a:r>
              <a:rPr lang="ru-RU" sz="1300" dirty="0">
                <a:solidFill>
                  <a:schemeClr val="tx1"/>
                </a:solidFill>
                <a:latin typeface="Oswald"/>
                <a:ea typeface="Oswald"/>
                <a:cs typeface="Oswald"/>
                <a:sym typeface="Oswald"/>
              </a:rPr>
              <a:t>образовании в Российской </a:t>
            </a:r>
            <a:r>
              <a:rPr lang="ru-RU" sz="1300" dirty="0" smtClean="0">
                <a:solidFill>
                  <a:schemeClr val="tx1"/>
                </a:solidFill>
                <a:latin typeface="Oswald"/>
                <a:ea typeface="Oswald"/>
                <a:cs typeface="Oswald"/>
                <a:sym typeface="Oswald"/>
              </a:rPr>
              <a:t>Федерации»</a:t>
            </a:r>
            <a:endParaRPr lang="ru-RU" sz="1300" dirty="0">
              <a:solidFill>
                <a:schemeClr val="tx1"/>
              </a:solidFill>
              <a:latin typeface="Oswald"/>
              <a:ea typeface="Oswald"/>
              <a:cs typeface="Oswald"/>
              <a:sym typeface="Oswald"/>
            </a:endParaRPr>
          </a:p>
          <a:p>
            <a:pPr marL="457200" lvl="0" indent="-304800">
              <a:buClr>
                <a:schemeClr val="dk2"/>
              </a:buClr>
              <a:buSzPts val="1200"/>
              <a:buFont typeface="Oswald"/>
              <a:buChar char="●"/>
            </a:pPr>
            <a:r>
              <a:rPr lang="ru-RU" sz="1300" dirty="0">
                <a:solidFill>
                  <a:schemeClr val="tx1"/>
                </a:solidFill>
                <a:latin typeface="Oswald"/>
                <a:ea typeface="Oswald"/>
                <a:cs typeface="Oswald"/>
                <a:sym typeface="Oswald"/>
              </a:rPr>
              <a:t>Закон Свердловской области от 15 июля 2013 года № 78-ОЗ </a:t>
            </a:r>
            <a:r>
              <a:rPr lang="ru-RU" sz="1300" dirty="0" smtClean="0">
                <a:solidFill>
                  <a:schemeClr val="tx1"/>
                </a:solidFill>
                <a:latin typeface="Oswald"/>
                <a:ea typeface="Oswald"/>
                <a:cs typeface="Oswald"/>
                <a:sym typeface="Oswald"/>
              </a:rPr>
              <a:t>«Об </a:t>
            </a:r>
            <a:r>
              <a:rPr lang="ru-RU" sz="1300" dirty="0">
                <a:solidFill>
                  <a:schemeClr val="tx1"/>
                </a:solidFill>
                <a:latin typeface="Oswald"/>
                <a:ea typeface="Oswald"/>
                <a:cs typeface="Oswald"/>
                <a:sym typeface="Oswald"/>
              </a:rPr>
              <a:t>образовании в Свердловской </a:t>
            </a:r>
            <a:r>
              <a:rPr lang="ru-RU" sz="1300" dirty="0" smtClean="0">
                <a:solidFill>
                  <a:schemeClr val="tx1"/>
                </a:solidFill>
                <a:latin typeface="Oswald"/>
                <a:ea typeface="Oswald"/>
                <a:cs typeface="Oswald"/>
                <a:sym typeface="Oswald"/>
              </a:rPr>
              <a:t>области»</a:t>
            </a:r>
            <a:endParaRPr lang="ru-RU" sz="1300" dirty="0">
              <a:solidFill>
                <a:schemeClr val="tx1"/>
              </a:solidFill>
              <a:latin typeface="Oswald"/>
              <a:ea typeface="Oswald"/>
              <a:cs typeface="Oswald"/>
              <a:sym typeface="Oswald"/>
            </a:endParaRPr>
          </a:p>
          <a:p>
            <a:pPr marL="457200" lvl="0" indent="-304800">
              <a:buClr>
                <a:schemeClr val="dk2"/>
              </a:buClr>
              <a:buSzPts val="1200"/>
              <a:buFont typeface="Oswald"/>
              <a:buChar char="●"/>
            </a:pPr>
            <a:r>
              <a:rPr lang="ru-RU" sz="1300" dirty="0">
                <a:solidFill>
                  <a:schemeClr val="tx1"/>
                </a:solidFill>
                <a:latin typeface="Oswald"/>
                <a:ea typeface="Oswald"/>
                <a:cs typeface="Oswald"/>
                <a:sym typeface="Oswald"/>
              </a:rPr>
              <a:t>Приказ Министерства образования и молодежной политики Свердловской области от 24.05.2022 № 478-Д </a:t>
            </a:r>
            <a:r>
              <a:rPr lang="ru-RU" sz="1300" dirty="0" smtClean="0">
                <a:solidFill>
                  <a:schemeClr val="tx1"/>
                </a:solidFill>
                <a:latin typeface="Oswald"/>
                <a:ea typeface="Oswald"/>
                <a:cs typeface="Oswald"/>
                <a:sym typeface="Oswald"/>
              </a:rPr>
              <a:t/>
            </a:r>
            <a:br>
              <a:rPr lang="ru-RU" sz="1300" dirty="0" smtClean="0">
                <a:solidFill>
                  <a:schemeClr val="tx1"/>
                </a:solidFill>
                <a:latin typeface="Oswald"/>
                <a:ea typeface="Oswald"/>
                <a:cs typeface="Oswald"/>
                <a:sym typeface="Oswald"/>
              </a:rPr>
            </a:br>
            <a:r>
              <a:rPr lang="ru-RU" sz="1300" dirty="0" smtClean="0">
                <a:solidFill>
                  <a:schemeClr val="tx1"/>
                </a:solidFill>
                <a:latin typeface="Oswald"/>
                <a:ea typeface="Oswald"/>
                <a:cs typeface="Oswald"/>
                <a:sym typeface="Oswald"/>
              </a:rPr>
              <a:t>«</a:t>
            </a:r>
            <a:r>
              <a:rPr lang="ru-RU" sz="1300" dirty="0" smtClean="0">
                <a:solidFill>
                  <a:schemeClr val="tx1"/>
                </a:solidFill>
                <a:latin typeface="Oswald"/>
                <a:ea typeface="Oswald"/>
                <a:cs typeface="Oswald"/>
                <a:sym typeface="Oswald"/>
              </a:rPr>
              <a:t>Об </a:t>
            </a:r>
            <a:r>
              <a:rPr lang="ru-RU" sz="1300" dirty="0">
                <a:solidFill>
                  <a:schemeClr val="tx1"/>
                </a:solidFill>
                <a:latin typeface="Oswald"/>
                <a:ea typeface="Oswald"/>
                <a:cs typeface="Oswald"/>
                <a:sym typeface="Oswald"/>
              </a:rPr>
              <a:t>утверждении Порядка установления родительской платы за осуществление присмотра и ухода за детьми в группах продленного дня в государственных образовательных организациях Свердловской области, реализующих образовательные программы начального общего, основного общего и среднего общего образования, подведомственных Министерству образования и молодежной политики Свердловской </a:t>
            </a:r>
            <a:r>
              <a:rPr lang="ru-RU" sz="1300" dirty="0" smtClean="0">
                <a:solidFill>
                  <a:schemeClr val="tx1"/>
                </a:solidFill>
                <a:latin typeface="Oswald"/>
                <a:ea typeface="Oswald"/>
                <a:cs typeface="Oswald"/>
                <a:sym typeface="Oswald"/>
              </a:rPr>
              <a:t>области»</a:t>
            </a:r>
          </a:p>
          <a:p>
            <a:pPr marL="457200" indent="-304800">
              <a:buClr>
                <a:schemeClr val="dk2"/>
              </a:buClr>
              <a:buSzPts val="1200"/>
              <a:buFont typeface="Oswald"/>
              <a:buChar char="●"/>
            </a:pPr>
            <a:endParaRPr lang="ru" sz="1300" b="1"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натуральная</a:t>
            </a:r>
          </a:p>
          <a:p>
            <a:pPr marL="457200" lvl="0" indent="-304800" algn="just">
              <a:buClr>
                <a:schemeClr val="dk2"/>
              </a:buClr>
              <a:buSzPts val="1200"/>
              <a:buFont typeface="Oswald"/>
              <a:buChar char="●"/>
            </a:pPr>
            <a:r>
              <a:rPr lang="ru" sz="1300" dirty="0" smtClean="0">
                <a:solidFill>
                  <a:schemeClr val="tx1"/>
                </a:solidFill>
                <a:latin typeface="Oswald"/>
                <a:ea typeface="Oswald"/>
                <a:cs typeface="Oswald"/>
                <a:sym typeface="Oswald"/>
              </a:rPr>
              <a:t>За </a:t>
            </a:r>
            <a:r>
              <a:rPr lang="ru" sz="1300" dirty="0">
                <a:solidFill>
                  <a:schemeClr val="tx1"/>
                </a:solidFill>
                <a:latin typeface="Oswald"/>
                <a:ea typeface="Oswald"/>
                <a:cs typeface="Oswald"/>
                <a:sym typeface="Oswald"/>
              </a:rPr>
              <a:t>счет субсидий из областного бюджета на финансовое обеспечение выполнения государственного задания учреждениями</a:t>
            </a:r>
            <a:endParaRPr sz="1300" dirty="0">
              <a:solidFill>
                <a:schemeClr val="tx1"/>
              </a:solidFill>
              <a:ea typeface="Oswald"/>
              <a:cs typeface="Oswald"/>
              <a:sym typeface="Oswald"/>
            </a:endParaRPr>
          </a:p>
          <a:p>
            <a:pPr marL="0" lvl="0" indent="0" algn="ctr" rtl="0">
              <a:spcBef>
                <a:spcPts val="0"/>
              </a:spcBef>
              <a:spcAft>
                <a:spcPts val="0"/>
              </a:spcAft>
              <a:buNone/>
            </a:pPr>
            <a:endParaRPr sz="1300" b="1" dirty="0">
              <a:solidFill>
                <a:schemeClr val="tx1"/>
              </a:solidFill>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 предоставления</a:t>
            </a:r>
            <a:endParaRPr sz="1300" b="1" dirty="0">
              <a:solidFill>
                <a:schemeClr val="tx1"/>
              </a:solidFill>
              <a:ea typeface="Oswald"/>
              <a:cs typeface="Oswald"/>
              <a:sym typeface="Oswald"/>
            </a:endParaRPr>
          </a:p>
          <a:p>
            <a:pPr marL="457200" lvl="0" indent="-304800" algn="l" rtl="0">
              <a:spcBef>
                <a:spcPts val="0"/>
              </a:spcBef>
              <a:spcAft>
                <a:spcPts val="0"/>
              </a:spcAft>
              <a:buClr>
                <a:schemeClr val="dk2"/>
              </a:buClr>
              <a:buSzPts val="1200"/>
              <a:buFont typeface="Oswald"/>
              <a:buChar char="●"/>
            </a:pPr>
            <a:r>
              <a:rPr lang="ru" sz="1300" dirty="0">
                <a:solidFill>
                  <a:schemeClr val="tx1"/>
                </a:solidFill>
                <a:latin typeface="Oswald"/>
                <a:ea typeface="Oswald"/>
                <a:cs typeface="Oswald"/>
                <a:sym typeface="Oswald"/>
              </a:rPr>
              <a:t>Ежемесячно</a:t>
            </a:r>
            <a:endParaRPr sz="1300" dirty="0">
              <a:solidFill>
                <a:schemeClr val="tx1"/>
              </a:solidFill>
              <a:ea typeface="Oswald"/>
              <a:cs typeface="Oswald"/>
              <a:sym typeface="Oswald"/>
            </a:endParaRPr>
          </a:p>
        </p:txBody>
      </p:sp>
      <p:sp>
        <p:nvSpPr>
          <p:cNvPr id="5" name="Google Shape;275;p40"/>
          <p:cNvSpPr txBox="1">
            <a:spLocks/>
          </p:cNvSpPr>
          <p:nvPr/>
        </p:nvSpPr>
        <p:spPr>
          <a:xfrm>
            <a:off x="2579293" y="13375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spcBef>
                <a:spcPts val="0"/>
              </a:spcBef>
              <a:buClrTx/>
              <a:buFontTx/>
            </a:pPr>
            <a:r>
              <a:rPr lang="ru-RU" sz="1200" cap="all" dirty="0">
                <a:solidFill>
                  <a:schemeClr val="tx1"/>
                </a:solidFill>
                <a:latin typeface="Oswald" panose="00000500000000000000" pitchFamily="2" charset="-52"/>
                <a:ea typeface="Oswald"/>
                <a:cs typeface="Oswald" panose="020B0604020202020204" charset="-52"/>
                <a:sym typeface="Oswald"/>
              </a:rPr>
              <a:t>Полное или частичное освобождение от родительской платы за присмотр и уход за ребенком, осваивающим образовательную программу начального общего, основного общего и (или) среднего общего образования </a:t>
            </a:r>
            <a:r>
              <a:rPr lang="ru-RU" sz="1200" cap="all" dirty="0" smtClean="0">
                <a:solidFill>
                  <a:schemeClr val="tx1"/>
                </a:solidFill>
                <a:latin typeface="Oswald" panose="00000500000000000000" pitchFamily="2" charset="-52"/>
                <a:ea typeface="Oswald"/>
                <a:cs typeface="Oswald" panose="020B0604020202020204" charset="-52"/>
                <a:sym typeface="Oswald"/>
              </a:rPr>
              <a:t/>
            </a:r>
            <a:br>
              <a:rPr lang="ru-RU" sz="1200" cap="all" dirty="0" smtClean="0">
                <a:solidFill>
                  <a:schemeClr val="tx1"/>
                </a:solidFill>
                <a:latin typeface="Oswald" panose="00000500000000000000" pitchFamily="2" charset="-52"/>
                <a:ea typeface="Oswald"/>
                <a:cs typeface="Oswald" panose="020B0604020202020204" charset="-52"/>
                <a:sym typeface="Oswald"/>
              </a:rPr>
            </a:br>
            <a:r>
              <a:rPr lang="ru-RU" sz="1200" cap="all" dirty="0" smtClean="0">
                <a:solidFill>
                  <a:schemeClr val="tx1"/>
                </a:solidFill>
                <a:latin typeface="Oswald" panose="00000500000000000000" pitchFamily="2" charset="-52"/>
                <a:ea typeface="Oswald"/>
                <a:cs typeface="Oswald" panose="020B0604020202020204" charset="-52"/>
                <a:sym typeface="Oswald"/>
              </a:rPr>
              <a:t>(</a:t>
            </a:r>
            <a:r>
              <a:rPr lang="ru-RU" sz="1200" cap="all" dirty="0">
                <a:solidFill>
                  <a:schemeClr val="tx1"/>
                </a:solidFill>
                <a:latin typeface="Oswald" panose="00000500000000000000" pitchFamily="2" charset="-52"/>
                <a:ea typeface="Oswald"/>
                <a:cs typeface="Oswald" panose="020B0604020202020204" charset="-52"/>
                <a:sym typeface="Oswald"/>
              </a:rPr>
              <a:t>общеобразовательную программу)</a:t>
            </a:r>
          </a:p>
        </p:txBody>
      </p:sp>
      <p:sp>
        <p:nvSpPr>
          <p:cNvPr id="6" name="Google Shape;276;p40"/>
          <p:cNvSpPr txBox="1"/>
          <p:nvPr/>
        </p:nvSpPr>
        <p:spPr>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panose="020B0604020202020204" charset="-52"/>
                <a:sym typeface="Oswald"/>
              </a:rPr>
              <a:t>КОД МЕРЫ 0771</a:t>
            </a:r>
            <a:endParaRPr sz="1500" b="1" dirty="0">
              <a:latin typeface="Oswald" panose="00000500000000000000" pitchFamily="2" charset="-52"/>
              <a:ea typeface="Oswald"/>
              <a:cs typeface="Oswald" panose="020B0604020202020204" charset="-52"/>
              <a:sym typeface="Oswald"/>
            </a:endParaRPr>
          </a:p>
        </p:txBody>
      </p:sp>
    </p:spTree>
    <p:extLst>
      <p:ext uri="{BB962C8B-B14F-4D97-AF65-F5344CB8AC3E}">
        <p14:creationId xmlns:p14="http://schemas.microsoft.com/office/powerpoint/2010/main" val="23791650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graphicFrame>
        <p:nvGraphicFramePr>
          <p:cNvPr id="282" name="Google Shape;282;p41"/>
          <p:cNvGraphicFramePr/>
          <p:nvPr>
            <p:extLst>
              <p:ext uri="{D42A27DB-BD31-4B8C-83A1-F6EECF244321}">
                <p14:modId xmlns:p14="http://schemas.microsoft.com/office/powerpoint/2010/main" val="537314536"/>
              </p:ext>
            </p:extLst>
          </p:nvPr>
        </p:nvGraphicFramePr>
        <p:xfrm>
          <a:off x="232468" y="918031"/>
          <a:ext cx="8682932" cy="4099500"/>
        </p:xfrm>
        <a:graphic>
          <a:graphicData uri="http://schemas.openxmlformats.org/drawingml/2006/table">
            <a:tbl>
              <a:tblPr>
                <a:noFill/>
                <a:tableStyleId>{BF4A3D39-4975-46BA-BE83-8B02B6239DEE}</a:tableStyleId>
              </a:tblPr>
              <a:tblGrid>
                <a:gridCol w="3806132">
                  <a:extLst>
                    <a:ext uri="{9D8B030D-6E8A-4147-A177-3AD203B41FA5}">
                      <a16:colId xmlns:a16="http://schemas.microsoft.com/office/drawing/2014/main" val="20000"/>
                    </a:ext>
                  </a:extLst>
                </a:gridCol>
                <a:gridCol w="4876800">
                  <a:extLst>
                    <a:ext uri="{9D8B030D-6E8A-4147-A177-3AD203B41FA5}">
                      <a16:colId xmlns:a16="http://schemas.microsoft.com/office/drawing/2014/main" val="20001"/>
                    </a:ext>
                  </a:extLst>
                </a:gridCol>
              </a:tblGrid>
              <a:tr h="378556">
                <a:tc>
                  <a:txBody>
                    <a:bodyPr/>
                    <a:lstStyle/>
                    <a:p>
                      <a:pPr marL="0" lvl="0" indent="0" algn="ctr" rtl="0">
                        <a:spcBef>
                          <a:spcPts val="0"/>
                        </a:spcBef>
                        <a:spcAft>
                          <a:spcPts val="0"/>
                        </a:spcAft>
                        <a:buNone/>
                      </a:pPr>
                      <a:r>
                        <a:rPr lang="ru-RU" sz="1050" b="1" dirty="0">
                          <a:latin typeface="Oswald"/>
                          <a:ea typeface="Oswald"/>
                          <a:cs typeface="Oswald"/>
                          <a:sym typeface="Oswald"/>
                        </a:rPr>
                        <a:t>Категория получателей </a:t>
                      </a:r>
                      <a:r>
                        <a:rPr lang="ru-RU" sz="1050" b="1" dirty="0" smtClean="0">
                          <a:latin typeface="Oswald"/>
                          <a:ea typeface="Oswald"/>
                          <a:cs typeface="Oswald"/>
                          <a:sym typeface="Oswald"/>
                        </a:rPr>
                        <a:t/>
                      </a:r>
                      <a:br>
                        <a:rPr lang="ru-RU" sz="1050" b="1" dirty="0" smtClean="0">
                          <a:latin typeface="Oswald"/>
                          <a:ea typeface="Oswald"/>
                          <a:cs typeface="Oswald"/>
                          <a:sym typeface="Oswald"/>
                        </a:rPr>
                      </a:br>
                      <a:r>
                        <a:rPr lang="ru-RU" sz="1050" b="1" dirty="0" smtClean="0">
                          <a:latin typeface="Oswald"/>
                          <a:ea typeface="Oswald"/>
                          <a:cs typeface="Oswald"/>
                          <a:sym typeface="Oswald"/>
                        </a:rPr>
                        <a:t>(</a:t>
                      </a:r>
                      <a:r>
                        <a:rPr lang="ru-RU" sz="1050" b="1" dirty="0">
                          <a:latin typeface="Oswald"/>
                          <a:ea typeface="Oswald"/>
                          <a:cs typeface="Oswald"/>
                          <a:sym typeface="Oswald"/>
                        </a:rPr>
                        <a:t>в соответствии с НПА Свердловской области)</a:t>
                      </a:r>
                      <a:endParaRPr sz="105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050" b="1" dirty="0">
                          <a:latin typeface="Oswald"/>
                          <a:ea typeface="Oswald"/>
                          <a:cs typeface="Oswald"/>
                          <a:sym typeface="Oswald"/>
                        </a:rPr>
                        <a:t>Порядок получения</a:t>
                      </a:r>
                      <a:endParaRPr sz="105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799163">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solidFill>
                            <a:schemeClr val="tx1"/>
                          </a:solidFill>
                          <a:latin typeface="Oswald"/>
                          <a:ea typeface="Oswald"/>
                          <a:cs typeface="Oswald"/>
                          <a:sym typeface="Oswald"/>
                        </a:rPr>
                        <a:t>Роди</a:t>
                      </a:r>
                      <a:r>
                        <a:rPr lang="ru-RU" sz="800" kern="1200" dirty="0" smtClean="0">
                          <a:solidFill>
                            <a:schemeClr val="tx1"/>
                          </a:solidFill>
                          <a:latin typeface="Oswald"/>
                          <a:ea typeface="Oswald"/>
                          <a:cs typeface="Oswald"/>
                          <a:sym typeface="Oswald"/>
                        </a:rPr>
                        <a:t>тель (законный </a:t>
                      </a:r>
                      <a:r>
                        <a:rPr lang="ru-RU" sz="800" dirty="0" smtClean="0">
                          <a:solidFill>
                            <a:schemeClr val="tx1"/>
                          </a:solidFill>
                          <a:latin typeface="Oswald"/>
                          <a:ea typeface="Oswald"/>
                          <a:cs typeface="Oswald"/>
                          <a:sym typeface="Oswald"/>
                        </a:rPr>
                        <a:t>представитель) </a:t>
                      </a:r>
                      <a:r>
                        <a:rPr lang="ru-RU" sz="800" kern="1200" dirty="0" smtClean="0">
                          <a:solidFill>
                            <a:schemeClr val="tx1"/>
                          </a:solidFill>
                          <a:latin typeface="Oswald"/>
                          <a:ea typeface="Oswald"/>
                          <a:cs typeface="Oswald"/>
                          <a:sym typeface="Oswald"/>
                        </a:rPr>
                        <a:t>ребенка-инвалида</a:t>
                      </a:r>
                      <a:endParaRPr lang="ru-RU" sz="800" kern="12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a:solidFill>
                            <a:schemeClr val="tx1"/>
                          </a:solidFill>
                          <a:latin typeface="Oswald"/>
                          <a:ea typeface="Oswald"/>
                          <a:cs typeface="Oswald"/>
                          <a:sym typeface="Oswald"/>
                        </a:rPr>
                        <a:t>Роди</a:t>
                      </a:r>
                      <a:r>
                        <a:rPr lang="ru-RU" sz="800" kern="1200" dirty="0">
                          <a:solidFill>
                            <a:schemeClr val="tx1"/>
                          </a:solidFill>
                          <a:latin typeface="Oswald"/>
                          <a:ea typeface="Oswald"/>
                          <a:cs typeface="Oswald"/>
                          <a:sym typeface="Oswald"/>
                        </a:rPr>
                        <a:t>тель (законный </a:t>
                      </a:r>
                      <a:r>
                        <a:rPr lang="ru-RU" sz="800" dirty="0">
                          <a:solidFill>
                            <a:schemeClr val="tx1"/>
                          </a:solidFill>
                          <a:latin typeface="Oswald"/>
                          <a:ea typeface="Oswald"/>
                          <a:cs typeface="Oswald"/>
                          <a:sym typeface="Oswald"/>
                        </a:rPr>
                        <a:t>представитель) ребенка с ограниченными возможностями здоровья</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solidFill>
                            <a:schemeClr val="tx1"/>
                          </a:solidFill>
                          <a:latin typeface="Oswald"/>
                          <a:ea typeface="Oswald"/>
                          <a:cs typeface="Oswald"/>
                          <a:sym typeface="Oswald"/>
                        </a:rPr>
                        <a:t>Опекунская </a:t>
                      </a:r>
                      <a:r>
                        <a:rPr lang="ru-RU" sz="800" dirty="0">
                          <a:solidFill>
                            <a:schemeClr val="tx1"/>
                          </a:solidFill>
                          <a:latin typeface="Oswald"/>
                          <a:ea typeface="Oswald"/>
                          <a:cs typeface="Oswald"/>
                          <a:sym typeface="Oswald"/>
                        </a:rPr>
                        <a:t>семья, имеющая в своем составе детей-сирот, у которых умерли оба или единственный родитель; детей, оставшихся без попечения единственного или обоих родителей </a:t>
                      </a: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solidFill>
                            <a:schemeClr val="tx1"/>
                          </a:solidFill>
                          <a:latin typeface="Oswald"/>
                          <a:ea typeface="Oswald"/>
                          <a:cs typeface="Oswald"/>
                          <a:sym typeface="Oswald"/>
                        </a:rPr>
                        <a:t>Родитель (законный представитель) ребенка с туберкулезной интоксикацией</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a:solidFill>
                            <a:schemeClr val="tx1"/>
                          </a:solidFill>
                          <a:latin typeface="Oswald"/>
                          <a:ea typeface="Oswald"/>
                          <a:cs typeface="Oswald"/>
                          <a:sym typeface="Oswald"/>
                        </a:rPr>
                        <a:t>Родители (законные представители) детей </a:t>
                      </a:r>
                      <a:r>
                        <a:rPr lang="ru-RU" sz="800" kern="1200" dirty="0">
                          <a:solidFill>
                            <a:schemeClr val="tx1"/>
                          </a:solidFill>
                          <a:latin typeface="Oswald"/>
                          <a:ea typeface="Oswald"/>
                          <a:cs typeface="Oswald"/>
                          <a:sym typeface="Oswald"/>
                        </a:rPr>
                        <a:t>из многодетных семей</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kern="1200" dirty="0" smtClean="0">
                          <a:solidFill>
                            <a:schemeClr val="tx1"/>
                          </a:solidFill>
                          <a:latin typeface="Oswald"/>
                          <a:ea typeface="Oswald"/>
                          <a:cs typeface="Oswald"/>
                        </a:rPr>
                        <a:t>Родители (законные представители) детей из семей, имеющих среднедушевой доход ниже величины прожиточного минимума, установленного в Свердловской области</a:t>
                      </a:r>
                      <a:endParaRPr lang="ru-RU" sz="800" kern="120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solidFill>
                            <a:schemeClr val="tx1"/>
                          </a:solidFill>
                          <a:latin typeface="Oswald"/>
                          <a:ea typeface="Oswald"/>
                          <a:cs typeface="Oswald"/>
                          <a:sym typeface="Oswald"/>
                        </a:rPr>
                        <a:t>Родители (законные представители) из семей граждан, призванных на военную службу по мобилизации, в т. ч. на добровольной основе, а также мобилизованных граждан, проходящих военную службу по контракту и принимающих участие в специальной военной операции</a:t>
                      </a: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Подача заявления руководителю образовательной организации (для всех категорий)</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Копия паспорта или иного документа, удостоверяющего личность заявителя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Справка федерального государственного учреждения медико-социальной экспертизы об установлении инвалидности</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Заявление о согласии на обработку персональных данных заявителя и обучающихся с ОВЗ в соответствии с законодательством РФ</a:t>
                      </a:r>
                    </a:p>
                    <a:p>
                      <a:pPr marL="30774" lvl="0" indent="0" algn="l" rtl="0">
                        <a:spcBef>
                          <a:spcPts val="0"/>
                        </a:spcBef>
                        <a:spcAft>
                          <a:spcPts val="0"/>
                        </a:spcAft>
                        <a:buSzPts val="1000"/>
                        <a:buFont typeface="Oswald"/>
                        <a:buNone/>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Свидетельство о смерти обоих родителей или единственного родителя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p>
                    <a:p>
                      <a:pPr marL="179999" lvl="0" indent="-149225" algn="l" rtl="0">
                        <a:spcBef>
                          <a:spcPts val="0"/>
                        </a:spcBef>
                        <a:spcAft>
                          <a:spcPts val="0"/>
                        </a:spcAft>
                        <a:buSzPts val="1000"/>
                        <a:buFont typeface="Oswald"/>
                        <a:buChar char="●"/>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Копия </a:t>
                      </a:r>
                      <a:r>
                        <a:rPr lang="ru-RU" sz="800" dirty="0" smtClean="0">
                          <a:latin typeface="Oswald"/>
                          <a:ea typeface="Oswald"/>
                          <a:cs typeface="Oswald"/>
                          <a:sym typeface="Oswald"/>
                        </a:rPr>
                        <a:t>заключения психолого-медико-педагогической</a:t>
                      </a:r>
                      <a:r>
                        <a:rPr lang="ru-RU" sz="800" baseline="0" dirty="0" smtClean="0">
                          <a:latin typeface="Oswald"/>
                          <a:ea typeface="Oswald"/>
                          <a:cs typeface="Oswald"/>
                          <a:sym typeface="Oswald"/>
                        </a:rPr>
                        <a:t> комиссии (для детей с  ограниченными возможностями здоровья)</a:t>
                      </a:r>
                    </a:p>
                    <a:p>
                      <a:pPr marL="179999" lvl="0" indent="-149225" algn="l" rtl="0">
                        <a:spcBef>
                          <a:spcPts val="0"/>
                        </a:spcBef>
                        <a:spcAft>
                          <a:spcPts val="0"/>
                        </a:spcAft>
                        <a:buSzPts val="1000"/>
                        <a:buFont typeface="Oswald"/>
                        <a:buChar char="●"/>
                      </a:pPr>
                      <a:r>
                        <a:rPr lang="ru-RU" sz="800" baseline="0" dirty="0" smtClean="0">
                          <a:latin typeface="Oswald"/>
                          <a:ea typeface="Oswald"/>
                          <a:cs typeface="Oswald"/>
                          <a:sym typeface="Oswald"/>
                        </a:rPr>
                        <a:t>Копия </a:t>
                      </a:r>
                      <a:r>
                        <a:rPr lang="ru-RU" sz="800" dirty="0" smtClean="0">
                          <a:latin typeface="Oswald"/>
                          <a:ea typeface="Oswald"/>
                          <a:cs typeface="Oswald"/>
                          <a:sym typeface="Oswald"/>
                        </a:rPr>
                        <a:t>медицинской </a:t>
                      </a:r>
                      <a:r>
                        <a:rPr lang="ru-RU" sz="800" dirty="0">
                          <a:latin typeface="Oswald"/>
                          <a:ea typeface="Oswald"/>
                          <a:cs typeface="Oswald"/>
                          <a:sym typeface="Oswald"/>
                        </a:rPr>
                        <a:t>справки профильного врача-специалиста</a:t>
                      </a:r>
                    </a:p>
                    <a:p>
                      <a:pPr marL="179999" lvl="0" indent="-149225" algn="l" rtl="0">
                        <a:spcBef>
                          <a:spcPts val="0"/>
                        </a:spcBef>
                        <a:spcAft>
                          <a:spcPts val="0"/>
                        </a:spcAft>
                        <a:buSzPts val="1000"/>
                        <a:buFont typeface="Oswald"/>
                        <a:buChar char="●"/>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Справка</a:t>
                      </a:r>
                      <a:r>
                        <a:rPr lang="ru-RU" sz="800" baseline="0" dirty="0">
                          <a:latin typeface="Oswald"/>
                          <a:ea typeface="Oswald"/>
                          <a:cs typeface="Oswald"/>
                          <a:sym typeface="Oswald"/>
                        </a:rPr>
                        <a:t> о составе семьи</a:t>
                      </a:r>
                      <a:endParaRPr lang="ru-RU" sz="800" dirty="0">
                        <a:latin typeface="Oswald"/>
                        <a:ea typeface="Oswald"/>
                        <a:cs typeface="Oswald"/>
                        <a:sym typeface="Oswald"/>
                      </a:endParaRP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smtClean="0">
                        <a:solidFill>
                          <a:schemeClr val="tx1"/>
                        </a:solidFill>
                        <a:latin typeface="Oswald"/>
                        <a:ea typeface="Oswald"/>
                        <a:cs typeface="Oswald"/>
                        <a:sym typeface="Oswald"/>
                      </a:endParaRP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smtClean="0">
                        <a:solidFill>
                          <a:schemeClr val="tx1"/>
                        </a:solidFill>
                        <a:latin typeface="Oswald"/>
                        <a:ea typeface="Oswald"/>
                        <a:cs typeface="Oswald"/>
                        <a:sym typeface="Oswald"/>
                      </a:endParaRP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800" dirty="0">
                          <a:solidFill>
                            <a:schemeClr val="tx1"/>
                          </a:solidFill>
                          <a:latin typeface="Oswald"/>
                          <a:ea typeface="Oswald"/>
                          <a:cs typeface="Oswald"/>
                          <a:sym typeface="Oswald"/>
                        </a:rPr>
                        <a:t>Справка органа в сфере социальной политики, подтверждающая получение государственной социальной помощи</a:t>
                      </a:r>
                    </a:p>
                    <a:p>
                      <a:pPr marL="179999" lvl="0" indent="-149225" algn="l" rtl="0">
                        <a:spcBef>
                          <a:spcPts val="0"/>
                        </a:spcBef>
                        <a:spcAft>
                          <a:spcPts val="0"/>
                        </a:spcAft>
                        <a:buSzPts val="1000"/>
                        <a:buFont typeface="Oswald"/>
                        <a:buChar char="●"/>
                      </a:pPr>
                      <a:r>
                        <a:rPr lang="ru-RU" sz="800" dirty="0" smtClean="0">
                          <a:latin typeface="Oswald"/>
                          <a:ea typeface="Oswald"/>
                          <a:cs typeface="Oswald"/>
                          <a:sym typeface="Oswald"/>
                        </a:rPr>
                        <a:t>Подача заявления руководителю образовательной организации</a:t>
                      </a:r>
                    </a:p>
                    <a:p>
                      <a:pPr marL="179999" lvl="0" indent="-149225" algn="l" defTabSz="342900" rtl="0" eaLnBrk="1" latinLnBrk="0" hangingPunct="1">
                        <a:spcBef>
                          <a:spcPts val="0"/>
                        </a:spcBef>
                        <a:spcAft>
                          <a:spcPts val="0"/>
                        </a:spcAft>
                        <a:buSzPts val="1000"/>
                        <a:buFont typeface="Oswald"/>
                        <a:buChar char="●"/>
                      </a:pPr>
                      <a:r>
                        <a:rPr lang="ru-RU" sz="800" kern="1200" dirty="0" smtClean="0">
                          <a:solidFill>
                            <a:srgbClr val="000000"/>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«Единый портал государственных и  муниципальных услуг(функций)« (портал «</a:t>
                      </a:r>
                      <a:r>
                        <a:rPr lang="ru-RU" sz="800" kern="1200" dirty="0" err="1" smtClean="0">
                          <a:solidFill>
                            <a:srgbClr val="000000"/>
                          </a:solidFill>
                          <a:latin typeface="Oswald"/>
                          <a:ea typeface="Oswald"/>
                          <a:cs typeface="Oswald"/>
                          <a:sym typeface="Oswald"/>
                        </a:rPr>
                        <a:t>Госуслуги</a:t>
                      </a:r>
                      <a:r>
                        <a:rPr lang="ru-RU" sz="800" kern="1200" dirty="0" smtClean="0">
                          <a:solidFill>
                            <a:srgbClr val="000000"/>
                          </a:solidFill>
                          <a:latin typeface="Oswald"/>
                          <a:ea typeface="Oswald"/>
                          <a:cs typeface="Oswald"/>
                          <a:sym typeface="Oswald"/>
                        </a:rPr>
                        <a:t>»), об установлении семье гражданина (ребенку гражданина) МСЗ в связи с его мобилизацией (письмо Министерства от 19.12.2022 № 02-01-82/16646 «О документах –основаниях предоставления МСЗ в сфере образования»)</a:t>
                      </a:r>
                      <a:endParaRPr lang="ru-RU" sz="8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2383429833"/>
                  </a:ext>
                </a:extLst>
              </a:tr>
            </a:tbl>
          </a:graphicData>
        </a:graphic>
      </p:graphicFrame>
      <p:sp>
        <p:nvSpPr>
          <p:cNvPr id="6" name="Google Shape;275;p40"/>
          <p:cNvSpPr txBox="1">
            <a:spLocks/>
          </p:cNvSpPr>
          <p:nvPr/>
        </p:nvSpPr>
        <p:spPr>
          <a:xfrm>
            <a:off x="2579293" y="13375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spcBef>
                <a:spcPts val="0"/>
              </a:spcBef>
              <a:buClrTx/>
              <a:buFontTx/>
            </a:pPr>
            <a:r>
              <a:rPr lang="ru-RU" sz="1200" cap="all" dirty="0">
                <a:solidFill>
                  <a:schemeClr val="tx1"/>
                </a:solidFill>
                <a:latin typeface="Oswald" panose="00000500000000000000" pitchFamily="2" charset="-52"/>
                <a:ea typeface="Oswald"/>
                <a:cs typeface="Oswald" panose="020B0604020202020204" charset="-52"/>
                <a:sym typeface="Oswald"/>
              </a:rPr>
              <a:t>Полное или частичное освобождение от родительской платы за присмотр и уход за ребенком, осваивающим образовательную программу начального общего, основного общего и (или) среднего общего образования </a:t>
            </a:r>
            <a:r>
              <a:rPr lang="ru-RU" sz="1200" cap="all" dirty="0" smtClean="0">
                <a:solidFill>
                  <a:schemeClr val="tx1"/>
                </a:solidFill>
                <a:latin typeface="Oswald" panose="00000500000000000000" pitchFamily="2" charset="-52"/>
                <a:ea typeface="Oswald"/>
                <a:cs typeface="Oswald" panose="020B0604020202020204" charset="-52"/>
                <a:sym typeface="Oswald"/>
              </a:rPr>
              <a:t/>
            </a:r>
            <a:br>
              <a:rPr lang="ru-RU" sz="1200" cap="all" dirty="0" smtClean="0">
                <a:solidFill>
                  <a:schemeClr val="tx1"/>
                </a:solidFill>
                <a:latin typeface="Oswald" panose="00000500000000000000" pitchFamily="2" charset="-52"/>
                <a:ea typeface="Oswald"/>
                <a:cs typeface="Oswald" panose="020B0604020202020204" charset="-52"/>
                <a:sym typeface="Oswald"/>
              </a:rPr>
            </a:br>
            <a:r>
              <a:rPr lang="ru-RU" sz="1200" cap="all" dirty="0" smtClean="0">
                <a:solidFill>
                  <a:schemeClr val="tx1"/>
                </a:solidFill>
                <a:latin typeface="Oswald" panose="00000500000000000000" pitchFamily="2" charset="-52"/>
                <a:ea typeface="Oswald"/>
                <a:cs typeface="Oswald" panose="020B0604020202020204" charset="-52"/>
                <a:sym typeface="Oswald"/>
              </a:rPr>
              <a:t>(</a:t>
            </a:r>
            <a:r>
              <a:rPr lang="ru-RU" sz="1200" cap="all" dirty="0">
                <a:solidFill>
                  <a:schemeClr val="tx1"/>
                </a:solidFill>
                <a:latin typeface="Oswald" panose="00000500000000000000" pitchFamily="2" charset="-52"/>
                <a:ea typeface="Oswald"/>
                <a:cs typeface="Oswald" panose="020B0604020202020204" charset="-52"/>
                <a:sym typeface="Oswald"/>
              </a:rPr>
              <a:t>общеобразовательную программу)</a:t>
            </a:r>
          </a:p>
        </p:txBody>
      </p:sp>
      <p:sp>
        <p:nvSpPr>
          <p:cNvPr id="7" name="Google Shape;276;p40"/>
          <p:cNvSpPr txBox="1"/>
          <p:nvPr/>
        </p:nvSpPr>
        <p:spPr>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panose="020B0604020202020204" charset="-52"/>
                <a:sym typeface="Oswald"/>
              </a:rPr>
              <a:t>КОД МЕРЫ 0771</a:t>
            </a:r>
            <a:endParaRPr sz="1500" b="1" dirty="0">
              <a:latin typeface="Oswald" panose="00000500000000000000" pitchFamily="2" charset="-52"/>
              <a:ea typeface="Oswald"/>
              <a:cs typeface="Oswald" panose="020B0604020202020204" charset="-52"/>
              <a:sym typeface="Oswald"/>
            </a:endParaRPr>
          </a:p>
        </p:txBody>
      </p:sp>
    </p:spTree>
    <p:extLst>
      <p:ext uri="{BB962C8B-B14F-4D97-AF65-F5344CB8AC3E}">
        <p14:creationId xmlns:p14="http://schemas.microsoft.com/office/powerpoint/2010/main" val="17066438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44"/>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RU" sz="1400" cap="all" dirty="0">
                <a:solidFill>
                  <a:srgbClr val="000000"/>
                </a:solidFill>
                <a:latin typeface="Oswald"/>
                <a:ea typeface="Oswald" panose="020B0604020202020204" charset="-52"/>
                <a:cs typeface="Oswald" panose="020B0604020202020204" charset="-52"/>
                <a:sym typeface="Oswald"/>
              </a:rPr>
              <a:t>О</a:t>
            </a:r>
            <a:r>
              <a:rPr lang="ru-RU" sz="1400" cap="all" dirty="0" smtClean="0">
                <a:solidFill>
                  <a:srgbClr val="000000"/>
                </a:solidFill>
                <a:latin typeface="Oswald"/>
                <a:ea typeface="Oswald" panose="020B0604020202020204" charset="-52"/>
                <a:cs typeface="Oswald" panose="020B0604020202020204" charset="-52"/>
                <a:sym typeface="Oswald"/>
              </a:rPr>
              <a:t>беспечение отдыха и оздоровления детей за счет бюджета</a:t>
            </a:r>
            <a:endParaRPr lang="ru-RU" sz="1400" cap="all" dirty="0">
              <a:solidFill>
                <a:srgbClr val="000000"/>
              </a:solidFill>
              <a:latin typeface="Oswald" panose="020B0604020202020204" charset="-52"/>
              <a:ea typeface="Oswald" panose="020B0604020202020204" charset="-52"/>
              <a:cs typeface="Oswald" panose="020B0604020202020204" charset="-52"/>
              <a:sym typeface="Oswald"/>
            </a:endParaRPr>
          </a:p>
        </p:txBody>
      </p:sp>
      <p:sp>
        <p:nvSpPr>
          <p:cNvPr id="303" name="Google Shape;303;p44"/>
          <p:cNvSpPr/>
          <p:nvPr/>
        </p:nvSpPr>
        <p:spPr>
          <a:xfrm>
            <a:off x="107504" y="1059582"/>
            <a:ext cx="8053500" cy="2645698"/>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b="1" dirty="0">
                <a:solidFill>
                  <a:schemeClr val="tx1"/>
                </a:solidFill>
                <a:latin typeface="Oswald"/>
                <a:sym typeface="Oswald"/>
              </a:rPr>
              <a:t>Нормативные основания</a:t>
            </a:r>
          </a:p>
          <a:p>
            <a:pPr marL="457200" marR="0" lvl="0" indent="-311150" algn="just" rtl="0">
              <a:spcBef>
                <a:spcPts val="0"/>
              </a:spcBef>
              <a:spcAft>
                <a:spcPts val="0"/>
              </a:spcAft>
              <a:buClr>
                <a:schemeClr val="dk2"/>
              </a:buClr>
              <a:buSzPts val="1300"/>
              <a:buFont typeface="Oswald"/>
              <a:buChar char="●"/>
            </a:pPr>
            <a:r>
              <a:rPr lang="ru-RU" dirty="0" smtClean="0"/>
              <a:t>Закон </a:t>
            </a:r>
            <a:r>
              <a:rPr lang="ru-RU" dirty="0"/>
              <a:t>Свердловской области от 15 июня 2011 года № 38-ОЗ «Об </a:t>
            </a:r>
            <a:r>
              <a:rPr lang="ru-RU" dirty="0" smtClean="0"/>
              <a:t>организации и </a:t>
            </a:r>
            <a:r>
              <a:rPr lang="ru-RU" dirty="0"/>
              <a:t>обеспечении отдыха и оздоровления детей в Свердловской области</a:t>
            </a:r>
            <a:r>
              <a:rPr lang="ru-RU" dirty="0" smtClean="0"/>
              <a:t>»</a:t>
            </a:r>
            <a:endParaRPr lang="ru-RU" dirty="0"/>
          </a:p>
          <a:p>
            <a:pPr marL="457200" marR="0" lvl="0" indent="-311150" algn="just" rtl="0">
              <a:spcBef>
                <a:spcPts val="0"/>
              </a:spcBef>
              <a:spcAft>
                <a:spcPts val="0"/>
              </a:spcAft>
              <a:buClr>
                <a:schemeClr val="dk2"/>
              </a:buClr>
              <a:buSzPts val="1300"/>
              <a:buFont typeface="Oswald"/>
              <a:buChar char="●"/>
            </a:pPr>
            <a:r>
              <a:rPr lang="ru" dirty="0" smtClean="0">
                <a:solidFill>
                  <a:schemeClr val="tx1"/>
                </a:solidFill>
                <a:latin typeface="Oswald"/>
                <a:sym typeface="Oswald"/>
              </a:rPr>
              <a:t>Постановление Правительства Свердловской области от 03.08.20217  </a:t>
            </a:r>
            <a:r>
              <a:rPr lang="ru-RU" dirty="0" smtClean="0">
                <a:solidFill>
                  <a:schemeClr val="tx1"/>
                </a:solidFill>
                <a:latin typeface="Oswald"/>
                <a:sym typeface="Oswald"/>
              </a:rPr>
              <a:t>№ </a:t>
            </a:r>
            <a:r>
              <a:rPr lang="ru" dirty="0" smtClean="0">
                <a:solidFill>
                  <a:schemeClr val="tx1"/>
                </a:solidFill>
                <a:latin typeface="Oswald"/>
                <a:sym typeface="Oswald"/>
              </a:rPr>
              <a:t>558-ПП «О мерах по организации и обеспечению отдыха»</a:t>
            </a:r>
          </a:p>
          <a:p>
            <a:pPr marL="457200" marR="0" lvl="0" indent="-311150" algn="just" rtl="0">
              <a:spcBef>
                <a:spcPts val="0"/>
              </a:spcBef>
              <a:spcAft>
                <a:spcPts val="0"/>
              </a:spcAft>
              <a:buClr>
                <a:schemeClr val="dk2"/>
              </a:buClr>
              <a:buSzPts val="1300"/>
              <a:buFont typeface="Oswald"/>
              <a:buChar char="●"/>
            </a:pPr>
            <a:endParaRPr lang="ru" dirty="0" smtClean="0">
              <a:solidFill>
                <a:schemeClr val="tx1"/>
              </a:solidFill>
              <a:latin typeface="Oswald"/>
              <a:sym typeface="Oswald"/>
            </a:endParaRPr>
          </a:p>
          <a:p>
            <a:pPr marL="146050" algn="ctr">
              <a:buClr>
                <a:schemeClr val="dk2"/>
              </a:buClr>
              <a:buSzPts val="1300"/>
            </a:pPr>
            <a:r>
              <a:rPr lang="ru" b="1" dirty="0">
                <a:solidFill>
                  <a:schemeClr val="tx1"/>
                </a:solidFill>
                <a:latin typeface="Oswald"/>
                <a:sym typeface="Oswald"/>
              </a:rPr>
              <a:t>Форма предоставления – натуральная</a:t>
            </a:r>
          </a:p>
          <a:p>
            <a:pPr marL="457200" marR="0" lvl="0" indent="-311150" algn="just" rtl="0">
              <a:spcBef>
                <a:spcPts val="0"/>
              </a:spcBef>
              <a:spcAft>
                <a:spcPts val="0"/>
              </a:spcAft>
              <a:buClr>
                <a:schemeClr val="dk2"/>
              </a:buClr>
              <a:buSzPts val="1300"/>
              <a:buFont typeface="Oswald"/>
              <a:buChar char="●"/>
            </a:pPr>
            <a:r>
              <a:rPr lang="ru" dirty="0" smtClean="0">
                <a:solidFill>
                  <a:schemeClr val="tx1"/>
                </a:solidFill>
                <a:latin typeface="Oswald"/>
                <a:sym typeface="Oswald"/>
              </a:rPr>
              <a:t>За </a:t>
            </a:r>
            <a:r>
              <a:rPr lang="ru" dirty="0">
                <a:solidFill>
                  <a:schemeClr val="tx1"/>
                </a:solidFill>
                <a:latin typeface="Oswald"/>
                <a:sym typeface="Oswald"/>
              </a:rPr>
              <a:t>счет </a:t>
            </a:r>
            <a:r>
              <a:rPr lang="ru" dirty="0" smtClean="0">
                <a:solidFill>
                  <a:schemeClr val="tx1"/>
                </a:solidFill>
                <a:latin typeface="Oswald"/>
                <a:sym typeface="Oswald"/>
              </a:rPr>
              <a:t>субсидий об областного бюджета на финансовое обеспечение публичных обязательств</a:t>
            </a:r>
            <a:endParaRPr dirty="0">
              <a:solidFill>
                <a:schemeClr val="tx1"/>
              </a:solidFill>
              <a:latin typeface="Oswald"/>
              <a:sym typeface="Oswald"/>
            </a:endParaRPr>
          </a:p>
          <a:p>
            <a:pPr marL="457200" lvl="0" indent="0" algn="l" rtl="0">
              <a:spcBef>
                <a:spcPts val="0"/>
              </a:spcBef>
              <a:spcAft>
                <a:spcPts val="0"/>
              </a:spcAft>
              <a:buNone/>
            </a:pPr>
            <a:endParaRPr lang="ru-RU" dirty="0" smtClean="0">
              <a:solidFill>
                <a:schemeClr val="tx1"/>
              </a:solidFill>
              <a:sym typeface="Oswald"/>
            </a:endParaRPr>
          </a:p>
          <a:p>
            <a:pPr marL="457200" lvl="0" indent="0" algn="ctr" rtl="0">
              <a:spcBef>
                <a:spcPts val="0"/>
              </a:spcBef>
              <a:spcAft>
                <a:spcPts val="0"/>
              </a:spcAft>
              <a:buNone/>
            </a:pPr>
            <a:r>
              <a:rPr lang="ru" b="1" dirty="0" smtClean="0">
                <a:solidFill>
                  <a:schemeClr val="tx1"/>
                </a:solidFill>
                <a:highlight>
                  <a:schemeClr val="lt2"/>
                </a:highlight>
                <a:latin typeface="Oswald"/>
                <a:sym typeface="Oswald"/>
              </a:rPr>
              <a:t>Периодичность предоставления</a:t>
            </a:r>
          </a:p>
          <a:p>
            <a:pPr marL="457200" lvl="0" indent="0" algn="ctr" rtl="0">
              <a:spcBef>
                <a:spcPts val="0"/>
              </a:spcBef>
              <a:spcAft>
                <a:spcPts val="0"/>
              </a:spcAft>
              <a:buNone/>
            </a:pPr>
            <a:endParaRPr lang="ru" sz="100" b="1" dirty="0" smtClean="0">
              <a:solidFill>
                <a:schemeClr val="tx1"/>
              </a:solidFill>
              <a:highlight>
                <a:schemeClr val="lt2"/>
              </a:highlight>
              <a:latin typeface="Oswald"/>
              <a:sym typeface="Oswald"/>
            </a:endParaRPr>
          </a:p>
          <a:p>
            <a:pPr marL="457200" lvl="0" indent="-311150" algn="l" rtl="0">
              <a:spcBef>
                <a:spcPts val="0"/>
              </a:spcBef>
              <a:spcAft>
                <a:spcPts val="0"/>
              </a:spcAft>
              <a:buClr>
                <a:schemeClr val="dk2"/>
              </a:buClr>
              <a:buSzPts val="1300"/>
              <a:buFont typeface="Oswald"/>
              <a:buChar char="●"/>
            </a:pPr>
            <a:r>
              <a:rPr lang="ru" dirty="0" smtClean="0">
                <a:solidFill>
                  <a:schemeClr val="tx1"/>
                </a:solidFill>
                <a:highlight>
                  <a:schemeClr val="lt2"/>
                </a:highlight>
                <a:latin typeface="Oswald"/>
                <a:sym typeface="Oswald"/>
              </a:rPr>
              <a:t>В </a:t>
            </a:r>
            <a:r>
              <a:rPr lang="ru" dirty="0">
                <a:solidFill>
                  <a:schemeClr val="tx1"/>
                </a:solidFill>
                <a:highlight>
                  <a:schemeClr val="lt2"/>
                </a:highlight>
                <a:latin typeface="Oswald"/>
                <a:sym typeface="Oswald"/>
              </a:rPr>
              <a:t>соответствии с приказами </a:t>
            </a:r>
            <a:r>
              <a:rPr lang="ru" dirty="0" smtClean="0">
                <a:solidFill>
                  <a:schemeClr val="tx1"/>
                </a:solidFill>
                <a:highlight>
                  <a:schemeClr val="lt2"/>
                </a:highlight>
                <a:latin typeface="Oswald"/>
                <a:sym typeface="Oswald"/>
              </a:rPr>
              <a:t>организации, предоставляющей услугу отдыха и оздоровления детей</a:t>
            </a:r>
            <a:endParaRPr dirty="0">
              <a:solidFill>
                <a:schemeClr val="tx1"/>
              </a:solidFill>
              <a:highlight>
                <a:schemeClr val="lt2"/>
              </a:highlight>
              <a:sym typeface="Oswald"/>
            </a:endParaRPr>
          </a:p>
        </p:txBody>
      </p:sp>
      <p:sp>
        <p:nvSpPr>
          <p:cNvPr id="304" name="Google Shape;304;p44"/>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panose="020B0604020202020204" charset="-52"/>
                <a:cs typeface="Oswald" panose="020B0604020202020204" charset="-52"/>
                <a:sym typeface="Oswald"/>
              </a:rPr>
              <a:t>КОД МЕРЫ 0782</a:t>
            </a:r>
            <a:endParaRPr sz="1500" b="1" dirty="0">
              <a:latin typeface="Oswald" panose="020B0604020202020204" charset="-52"/>
              <a:ea typeface="Oswald" panose="020B0604020202020204" charset="-52"/>
              <a:cs typeface="Oswald" panose="020B0604020202020204" charset="-52"/>
              <a:sym typeface="Oswald"/>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DADFE4">
                <a:alpha val="0"/>
              </a:srgbClr>
            </a:gs>
            <a:gs pos="100000">
              <a:srgbClr val="F3F3F3"/>
            </a:gs>
          </a:gsLst>
          <a:lin ang="5400012" scaled="0"/>
          <a:tileRect/>
        </a:gradFill>
        <a:effectLst/>
      </p:bgPr>
    </p:bg>
    <p:spTree>
      <p:nvGrpSpPr>
        <p:cNvPr id="1" name="Shape 308"/>
        <p:cNvGrpSpPr/>
        <p:nvPr/>
      </p:nvGrpSpPr>
      <p:grpSpPr>
        <a:xfrm>
          <a:off x="0" y="0"/>
          <a:ext cx="0" cy="0"/>
          <a:chOff x="0" y="0"/>
          <a:chExt cx="0" cy="0"/>
        </a:xfrm>
      </p:grpSpPr>
      <p:sp>
        <p:nvSpPr>
          <p:cNvPr id="309" name="Google Shape;309;p45"/>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0782</a:t>
            </a:r>
            <a:endParaRPr sz="1500" b="1" dirty="0">
              <a:latin typeface="Oswald" panose="020B0604020202020204" charset="-52"/>
              <a:ea typeface="Oswald"/>
              <a:cs typeface="Oswald"/>
              <a:sym typeface="Oswald"/>
            </a:endParaRPr>
          </a:p>
        </p:txBody>
      </p:sp>
      <p:graphicFrame>
        <p:nvGraphicFramePr>
          <p:cNvPr id="310" name="Google Shape;310;p45"/>
          <p:cNvGraphicFramePr/>
          <p:nvPr>
            <p:extLst>
              <p:ext uri="{D42A27DB-BD31-4B8C-83A1-F6EECF244321}">
                <p14:modId xmlns:p14="http://schemas.microsoft.com/office/powerpoint/2010/main" val="1571415989"/>
              </p:ext>
            </p:extLst>
          </p:nvPr>
        </p:nvGraphicFramePr>
        <p:xfrm>
          <a:off x="324888" y="1271770"/>
          <a:ext cx="8494225" cy="344418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ctr" rtl="0">
                        <a:spcBef>
                          <a:spcPts val="0"/>
                        </a:spcBef>
                        <a:spcAft>
                          <a:spcPts val="0"/>
                        </a:spcAft>
                        <a:buNone/>
                      </a:pPr>
                      <a:r>
                        <a:rPr lang="ru-RU" sz="1100" b="1" dirty="0">
                          <a:solidFill>
                            <a:schemeClr val="tx1"/>
                          </a:solidFill>
                          <a:latin typeface="Oswald"/>
                          <a:ea typeface="Oswald"/>
                          <a:cs typeface="Oswald"/>
                          <a:sym typeface="Oswald"/>
                        </a:rPr>
                        <a:t>Категория получателей </a:t>
                      </a:r>
                      <a:endParaRPr lang="ru-RU" sz="1100" b="1" dirty="0" smtClean="0">
                        <a:solidFill>
                          <a:schemeClr val="tx1"/>
                        </a:solidFill>
                        <a:latin typeface="Oswald"/>
                        <a:ea typeface="Oswald"/>
                        <a:cs typeface="Oswald"/>
                        <a:sym typeface="Oswald"/>
                      </a:endParaRPr>
                    </a:p>
                    <a:p>
                      <a:pPr marL="0" lvl="0" indent="0" algn="ctr" rtl="0">
                        <a:spcBef>
                          <a:spcPts val="0"/>
                        </a:spcBef>
                        <a:spcAft>
                          <a:spcPts val="0"/>
                        </a:spcAft>
                        <a:buNone/>
                      </a:pPr>
                      <a:r>
                        <a:rPr lang="ru-RU" sz="1100" b="1" dirty="0" smtClean="0">
                          <a:solidFill>
                            <a:schemeClr val="tx1"/>
                          </a:solidFill>
                          <a:latin typeface="Oswald"/>
                          <a:ea typeface="Oswald"/>
                          <a:cs typeface="Oswald"/>
                          <a:sym typeface="Oswald"/>
                        </a:rPr>
                        <a:t>(</a:t>
                      </a:r>
                      <a:r>
                        <a:rPr lang="ru-RU" sz="1100" b="1" dirty="0">
                          <a:solidFill>
                            <a:schemeClr val="tx1"/>
                          </a:solidFill>
                          <a:latin typeface="Oswald"/>
                          <a:ea typeface="Oswald"/>
                          <a:cs typeface="Oswald"/>
                          <a:sym typeface="Oswald"/>
                        </a:rPr>
                        <a:t>в соответствии с НПА Свердловской области)</a:t>
                      </a:r>
                      <a:endParaRPr sz="1100" b="1" dirty="0">
                        <a:solidFill>
                          <a:schemeClr val="tx1"/>
                        </a:solidFill>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100" b="1" dirty="0">
                          <a:solidFill>
                            <a:schemeClr val="tx1"/>
                          </a:solidFill>
                          <a:latin typeface="Oswald"/>
                          <a:ea typeface="Oswald"/>
                          <a:cs typeface="Oswald"/>
                          <a:sym typeface="Oswald"/>
                        </a:rPr>
                        <a:t>Порядок получения</a:t>
                      </a:r>
                      <a:endParaRPr sz="1100" b="1"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480400">
                <a:tc>
                  <a:txBody>
                    <a:bodyPr/>
                    <a:lstStyle/>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Несовершеннолетние,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endParaRPr sz="12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Обучающиеся с ограниченными возможностями здоровья</a:t>
                      </a:r>
                      <a:endParaRPr sz="12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Дети-сироты</a:t>
                      </a:r>
                      <a:endParaRPr sz="12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Дети, оставшиеся без попечения родителей</a:t>
                      </a:r>
                      <a:endParaRPr sz="12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Лица из числа детей-сирот и детей, оставшихся без попечения родителей</a:t>
                      </a:r>
                      <a:endParaRPr sz="12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Учащиеся в образовательных </a:t>
                      </a:r>
                      <a:r>
                        <a:rPr lang="ru" sz="1200" dirty="0" smtClean="0">
                          <a:solidFill>
                            <a:schemeClr val="tx1"/>
                          </a:solidFill>
                          <a:latin typeface="Oswald"/>
                          <a:ea typeface="Oswald"/>
                          <a:cs typeface="Oswald"/>
                          <a:sym typeface="Oswald"/>
                        </a:rPr>
                        <a:t>организациях, </a:t>
                      </a:r>
                      <a:r>
                        <a:rPr lang="ru" sz="1200" dirty="0">
                          <a:solidFill>
                            <a:schemeClr val="tx1"/>
                          </a:solidFill>
                          <a:latin typeface="Oswald"/>
                          <a:ea typeface="Oswald"/>
                          <a:cs typeface="Oswald"/>
                          <a:sym typeface="Oswald"/>
                        </a:rPr>
                        <a:t>в т.ч. обучающиеся в профессиональных образовательных учреждений, осваивающим основную образовательную программу среднего профессионального образования подготовки квалифицированных рабочих, служащих или основную образовательную программу профессионального обучения</a:t>
                      </a:r>
                    </a:p>
                    <a:p>
                      <a:pPr marL="179999" lvl="0" indent="-162599" algn="l" rtl="0">
                        <a:spcBef>
                          <a:spcPts val="0"/>
                        </a:spcBef>
                        <a:spcAft>
                          <a:spcPts val="0"/>
                        </a:spcAft>
                        <a:buSzPts val="1200"/>
                        <a:buFont typeface="Oswald"/>
                        <a:buChar char="●"/>
                      </a:pPr>
                      <a:r>
                        <a:rPr lang="ru-RU" sz="1200" dirty="0">
                          <a:solidFill>
                            <a:schemeClr val="tx1"/>
                          </a:solidFill>
                          <a:latin typeface="Oswald"/>
                          <a:ea typeface="Oswald"/>
                          <a:cs typeface="Oswald"/>
                          <a:sym typeface="Oswald"/>
                        </a:rPr>
                        <a:t>Талантливые и одаренные дети, проживающих в Свердловской области</a:t>
                      </a:r>
                      <a:endParaRPr sz="12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Подача заявления руководителю образовательной организации</a:t>
                      </a:r>
                    </a:p>
                    <a:p>
                      <a:pPr marL="179999" marR="0" lvl="0" indent="-161925"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solidFill>
                            <a:schemeClr val="tx1"/>
                          </a:solidFill>
                          <a:latin typeface="Oswald"/>
                          <a:ea typeface="Oswald"/>
                          <a:cs typeface="Oswald"/>
                          <a:sym typeface="Oswald"/>
                        </a:rPr>
                        <a:t>Копия заключения психолого-медико-педагогической комиссии</a:t>
                      </a:r>
                    </a:p>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Решение органа опеки</a:t>
                      </a:r>
                      <a:endParaRPr sz="1200" dirty="0">
                        <a:solidFill>
                          <a:schemeClr val="tx1"/>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Свидетельство о рождении или паспорт ребенка</a:t>
                      </a:r>
                      <a:endParaRPr sz="1200" dirty="0">
                        <a:solidFill>
                          <a:schemeClr val="tx1"/>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Справка для получения путевки по форме 079/у</a:t>
                      </a:r>
                    </a:p>
                    <a:p>
                      <a:pPr marL="179999" lvl="0" indent="-161925" algn="l" rtl="0">
                        <a:spcBef>
                          <a:spcPts val="0"/>
                        </a:spcBef>
                        <a:spcAft>
                          <a:spcPts val="0"/>
                        </a:spcAft>
                        <a:buSzPts val="1200"/>
                        <a:buFont typeface="Oswald"/>
                        <a:buChar char="●"/>
                      </a:pPr>
                      <a:r>
                        <a:rPr lang="ru-RU" sz="1200" dirty="0">
                          <a:solidFill>
                            <a:schemeClr val="tx1"/>
                          </a:solidFill>
                          <a:latin typeface="Oswald"/>
                          <a:ea typeface="Oswald"/>
                          <a:cs typeface="Oswald"/>
                          <a:sym typeface="Oswald"/>
                        </a:rPr>
                        <a:t>С</a:t>
                      </a:r>
                      <a:r>
                        <a:rPr lang="ru" sz="1200" dirty="0">
                          <a:solidFill>
                            <a:schemeClr val="tx1"/>
                          </a:solidFill>
                          <a:latin typeface="Oswald"/>
                          <a:ea typeface="Oswald"/>
                          <a:cs typeface="Oswald"/>
                          <a:sym typeface="Oswald"/>
                        </a:rPr>
                        <a:t>правка из образовательной организации</a:t>
                      </a:r>
                    </a:p>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Медицинский полис</a:t>
                      </a:r>
                    </a:p>
                    <a:p>
                      <a:pPr marL="179999" lvl="0" indent="-161925" algn="l" rtl="0">
                        <a:spcBef>
                          <a:spcPts val="0"/>
                        </a:spcBef>
                        <a:spcAft>
                          <a:spcPts val="0"/>
                        </a:spcAft>
                        <a:buSzPts val="1200"/>
                        <a:buFont typeface="Oswald"/>
                        <a:buChar char="●"/>
                      </a:pPr>
                      <a:r>
                        <a:rPr lang="ru-RU" sz="1200" dirty="0">
                          <a:solidFill>
                            <a:schemeClr val="tx1"/>
                          </a:solidFill>
                          <a:latin typeface="Oswald"/>
                          <a:ea typeface="Oswald"/>
                          <a:cs typeface="Oswald"/>
                          <a:sym typeface="Oswald"/>
                        </a:rPr>
                        <a:t>Д</a:t>
                      </a:r>
                      <a:r>
                        <a:rPr lang="ru" sz="1200" dirty="0">
                          <a:solidFill>
                            <a:schemeClr val="tx1"/>
                          </a:solidFill>
                          <a:latin typeface="Oswald"/>
                          <a:ea typeface="Oswald"/>
                          <a:cs typeface="Oswald"/>
                          <a:sym typeface="Oswald"/>
                        </a:rPr>
                        <a:t>окументы, подтверждающие достижения детей (характеристика, рекомендации образовательной организации и др.)</a:t>
                      </a:r>
                      <a:endParaRPr sz="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311" name="Google Shape;311;p45"/>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400" dirty="0">
                <a:solidFill>
                  <a:srgbClr val="000000"/>
                </a:solidFill>
                <a:latin typeface="Oswald"/>
                <a:ea typeface="Oswald"/>
                <a:cs typeface="Oswald"/>
                <a:sym typeface="Oswald"/>
              </a:rPr>
              <a:t>ОБЕСПЕЧЕНИЕ ОТДЫХА И ОЗДОРОВЛЕНИЯ ДЕТЕЙ ЗА СЧЕТ БЮДЖЕТА</a:t>
            </a:r>
            <a:endParaRPr sz="1400" dirty="0">
              <a:solidFill>
                <a:srgbClr val="000000"/>
              </a:solidFill>
              <a:latin typeface="Oswald" panose="020B0604020202020204" charset="-52"/>
              <a:ea typeface="Oswald"/>
              <a:cs typeface="Oswald"/>
              <a:sym typeface="Oswald"/>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3" name="Google Shape;303;p44"/>
          <p:cNvSpPr/>
          <p:nvPr/>
        </p:nvSpPr>
        <p:spPr>
          <a:xfrm>
            <a:off x="380550" y="707425"/>
            <a:ext cx="8053500" cy="4218230"/>
          </a:xfrm>
          <a:prstGeom prst="rect">
            <a:avLst/>
          </a:prstGeom>
          <a:noFill/>
          <a:ln>
            <a:noFill/>
          </a:ln>
        </p:spPr>
        <p:txBody>
          <a:bodyPr spcFirstLastPara="1" wrap="square" lIns="68575" tIns="34275" rIns="68575" bIns="34275" anchor="t" anchorCtr="0">
            <a:noAutofit/>
          </a:bodyPr>
          <a:lstStyle/>
          <a:p>
            <a:pPr marL="146050" algn="ctr">
              <a:buClr>
                <a:schemeClr val="dk2"/>
              </a:buClr>
              <a:buSzPts val="1300"/>
            </a:pPr>
            <a:r>
              <a:rPr lang="ru-RU" b="1" dirty="0" smtClean="0">
                <a:solidFill>
                  <a:schemeClr val="tx1"/>
                </a:solidFill>
                <a:latin typeface="Oswald"/>
                <a:ea typeface="Oswald"/>
                <a:cs typeface="Oswald"/>
                <a:sym typeface="Oswald"/>
              </a:rPr>
              <a:t>Нормативные </a:t>
            </a:r>
            <a:r>
              <a:rPr lang="ru-RU" b="1" dirty="0">
                <a:solidFill>
                  <a:schemeClr val="tx1"/>
                </a:solidFill>
                <a:latin typeface="Oswald"/>
                <a:ea typeface="Oswald"/>
                <a:cs typeface="Oswald"/>
                <a:sym typeface="Oswald"/>
              </a:rPr>
              <a:t>основания</a:t>
            </a:r>
          </a:p>
          <a:p>
            <a:pPr marL="457200" indent="-311150" algn="just">
              <a:buClr>
                <a:schemeClr val="dk2"/>
              </a:buClr>
              <a:buSzPts val="1300"/>
              <a:buFont typeface="Oswald"/>
              <a:buChar char="●"/>
            </a:pPr>
            <a:r>
              <a:rPr lang="ru-RU" dirty="0" smtClean="0"/>
              <a:t>Федеральный </a:t>
            </a:r>
            <a:r>
              <a:rPr lang="ru-RU" dirty="0"/>
              <a:t>закон от 29 декабря 2012 года № 273-ФЗ «Об образовании в Российской Федерации» </a:t>
            </a:r>
          </a:p>
          <a:p>
            <a:pPr marL="457200" indent="-311150" algn="just">
              <a:buClr>
                <a:schemeClr val="dk2"/>
              </a:buClr>
              <a:buSzPts val="1300"/>
              <a:buFont typeface="Oswald"/>
              <a:buChar char="●"/>
            </a:pPr>
            <a:r>
              <a:rPr lang="ru" dirty="0">
                <a:sym typeface="Oswald"/>
              </a:rPr>
              <a:t>Закон Свердловской области от 26.07.2022 № 96-ОЗ «</a:t>
            </a:r>
            <a:r>
              <a:rPr lang="ru-RU" dirty="0"/>
              <a:t>от 15 июля 2013 года № 78-ОЗ «Об образовании </a:t>
            </a:r>
            <a:br>
              <a:rPr lang="ru-RU" dirty="0"/>
            </a:br>
            <a:r>
              <a:rPr lang="ru-RU" dirty="0"/>
              <a:t>в Свердловской области</a:t>
            </a:r>
            <a:r>
              <a:rPr lang="ru-RU" dirty="0" smtClean="0"/>
              <a:t>»</a:t>
            </a:r>
            <a:endParaRPr lang="en-US" dirty="0"/>
          </a:p>
          <a:p>
            <a:pPr marL="457200" marR="0" lvl="0" indent="-311150" algn="just" rtl="0">
              <a:spcBef>
                <a:spcPts val="0"/>
              </a:spcBef>
              <a:spcAft>
                <a:spcPts val="0"/>
              </a:spcAft>
              <a:buClr>
                <a:schemeClr val="dk2"/>
              </a:buClr>
              <a:buSzPts val="1300"/>
              <a:buFont typeface="Oswald"/>
              <a:buChar char="●"/>
            </a:pPr>
            <a:r>
              <a:rPr lang="ru" dirty="0">
                <a:sym typeface="Oswald"/>
              </a:rPr>
              <a:t>Постановление 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a:t>
            </a:r>
            <a:r>
              <a:rPr lang="ru" dirty="0" smtClean="0">
                <a:sym typeface="Oswald"/>
              </a:rPr>
              <a:t>обувью, за </a:t>
            </a:r>
            <a:r>
              <a:rPr lang="ru" dirty="0">
                <a:sym typeface="Oswald"/>
              </a:rPr>
              <a:t>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p>
          <a:p>
            <a:pPr marL="457200" marR="0" lvl="0" indent="-311150" algn="just" rtl="0">
              <a:spcBef>
                <a:spcPts val="0"/>
              </a:spcBef>
              <a:spcAft>
                <a:spcPts val="0"/>
              </a:spcAft>
              <a:buClr>
                <a:schemeClr val="dk2"/>
              </a:buClr>
              <a:buSzPts val="1300"/>
              <a:buFont typeface="Oswald"/>
              <a:buChar char="●"/>
            </a:pPr>
            <a:endParaRPr dirty="0">
              <a:solidFill>
                <a:schemeClr val="tx1"/>
              </a:solidFill>
              <a:highlight>
                <a:srgbClr val="FF0000"/>
              </a:highlight>
              <a:ea typeface="Oswald"/>
              <a:cs typeface="Oswald"/>
              <a:sym typeface="Oswald"/>
            </a:endParaRPr>
          </a:p>
          <a:p>
            <a:pPr marL="0" lvl="0" indent="0" algn="ctr" rtl="0">
              <a:spcBef>
                <a:spcPts val="0"/>
              </a:spcBef>
              <a:spcAft>
                <a:spcPts val="0"/>
              </a:spcAft>
              <a:buNone/>
            </a:pPr>
            <a:r>
              <a:rPr lang="ru" b="1" dirty="0">
                <a:solidFill>
                  <a:schemeClr val="tx1"/>
                </a:solidFill>
                <a:latin typeface="Oswald"/>
                <a:ea typeface="Oswald"/>
                <a:cs typeface="Oswald"/>
                <a:sym typeface="Oswald"/>
              </a:rPr>
              <a:t>Форма предоставления – </a:t>
            </a:r>
            <a:r>
              <a:rPr lang="ru" b="1" dirty="0" smtClean="0">
                <a:solidFill>
                  <a:schemeClr val="tx1"/>
                </a:solidFill>
                <a:latin typeface="Oswald"/>
                <a:ea typeface="Oswald"/>
                <a:cs typeface="Oswald"/>
                <a:sym typeface="Oswald"/>
              </a:rPr>
              <a:t>натуральная</a:t>
            </a:r>
            <a:endParaRPr lang="en-US" b="1" dirty="0" smtClean="0">
              <a:solidFill>
                <a:schemeClr val="tx1"/>
              </a:solidFill>
              <a:latin typeface="Oswald"/>
              <a:ea typeface="Oswald"/>
              <a:cs typeface="Oswald"/>
              <a:sym typeface="Oswald"/>
            </a:endParaRPr>
          </a:p>
          <a:p>
            <a:pPr marL="457200" indent="-311150" algn="just">
              <a:buClr>
                <a:schemeClr val="dk2"/>
              </a:buClr>
              <a:buSzPts val="1300"/>
              <a:buFont typeface="Oswald"/>
              <a:buChar char="●"/>
            </a:pPr>
            <a:r>
              <a:rPr lang="ru-RU" dirty="0" smtClean="0">
                <a:solidFill>
                  <a:schemeClr val="tx1"/>
                </a:solidFill>
                <a:latin typeface="Oswald"/>
                <a:ea typeface="Oswald"/>
                <a:cs typeface="Oswald"/>
                <a:sym typeface="Oswald"/>
              </a:rPr>
              <a:t>За </a:t>
            </a:r>
            <a:r>
              <a:rPr lang="ru-RU" dirty="0">
                <a:solidFill>
                  <a:schemeClr val="tx1"/>
                </a:solidFill>
                <a:latin typeface="Oswald"/>
                <a:ea typeface="Oswald"/>
                <a:cs typeface="Oswald"/>
                <a:sym typeface="Oswald"/>
              </a:rPr>
              <a:t>счет субсидий из областного бюджета на финансовое обеспечение выполнения публичных обязательств</a:t>
            </a:r>
          </a:p>
          <a:p>
            <a:pPr marL="0" marR="0" lvl="0" indent="0" algn="just" rtl="0">
              <a:spcBef>
                <a:spcPts val="0"/>
              </a:spcBef>
              <a:spcAft>
                <a:spcPts val="0"/>
              </a:spcAft>
              <a:buNone/>
            </a:pPr>
            <a:endParaRPr b="1" dirty="0">
              <a:solidFill>
                <a:schemeClr val="tx1"/>
              </a:solidFill>
              <a:highlight>
                <a:schemeClr val="lt2"/>
              </a:highlight>
              <a:ea typeface="Oswald"/>
              <a:cs typeface="Oswald"/>
              <a:sym typeface="Oswald"/>
            </a:endParaRPr>
          </a:p>
          <a:p>
            <a:pPr algn="ctr"/>
            <a:r>
              <a:rPr lang="ru" b="1" dirty="0">
                <a:solidFill>
                  <a:schemeClr val="tx1"/>
                </a:solidFill>
                <a:latin typeface="Oswald"/>
                <a:ea typeface="Oswald"/>
                <a:cs typeface="Oswald"/>
                <a:sym typeface="Oswald"/>
              </a:rPr>
              <a:t>Периодичность предоставления</a:t>
            </a:r>
            <a:endParaRPr b="1" dirty="0">
              <a:solidFill>
                <a:schemeClr val="tx1"/>
              </a:solidFill>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dirty="0">
                <a:solidFill>
                  <a:schemeClr val="tx1"/>
                </a:solidFill>
                <a:latin typeface="Oswald"/>
                <a:ea typeface="Oswald"/>
                <a:cs typeface="Oswald"/>
                <a:sym typeface="Oswald"/>
              </a:rPr>
              <a:t>Ежегодно</a:t>
            </a:r>
            <a:endParaRPr dirty="0">
              <a:solidFill>
                <a:schemeClr val="tx1"/>
              </a:solidFill>
              <a:latin typeface="Oswald"/>
              <a:ea typeface="Oswald"/>
              <a:cs typeface="Oswald"/>
              <a:sym typeface="Oswald"/>
            </a:endParaRPr>
          </a:p>
        </p:txBody>
      </p:sp>
      <p:sp>
        <p:nvSpPr>
          <p:cNvPr id="5" name="Google Shape;323;p47"/>
          <p:cNvSpPr txBox="1"/>
          <p:nvPr/>
        </p:nvSpPr>
        <p:spPr>
          <a:xfrm>
            <a:off x="747150" y="-275"/>
            <a:ext cx="1926900" cy="707700"/>
          </a:xfrm>
          <a:prstGeom prst="rect">
            <a:avLst/>
          </a:prstGeom>
          <a:noFill/>
          <a:ln>
            <a:noFill/>
          </a:ln>
        </p:spPr>
        <p:txBody>
          <a:bodyPr spcFirstLastPara="1" wrap="square" lIns="91425" tIns="91425" rIns="91425" bIns="91425" anchor="ctr" anchorCtr="0">
            <a:noAutofit/>
          </a:bodyPr>
          <a:lstStyle/>
          <a:p>
            <a:pPr lvl="0" algn="r"/>
            <a:r>
              <a:rPr lang="ru" sz="1500" b="1" dirty="0">
                <a:latin typeface="Oswald"/>
                <a:ea typeface="Oswald"/>
                <a:cs typeface="Oswald"/>
                <a:sym typeface="Oswald"/>
              </a:rPr>
              <a:t>КОД МЕРЫ </a:t>
            </a:r>
            <a:r>
              <a:rPr lang="ru" sz="1500" b="1" dirty="0" smtClean="0">
                <a:latin typeface="Oswald"/>
                <a:ea typeface="Oswald"/>
                <a:cs typeface="Oswald"/>
                <a:sym typeface="Oswald"/>
              </a:rPr>
              <a:t>0835</a:t>
            </a:r>
            <a:endParaRPr lang="ru" sz="1500" b="1" dirty="0">
              <a:latin typeface="Oswald"/>
              <a:ea typeface="Oswald"/>
              <a:cs typeface="Oswald"/>
              <a:sym typeface="Oswald"/>
            </a:endParaRPr>
          </a:p>
        </p:txBody>
      </p:sp>
      <p:sp>
        <p:nvSpPr>
          <p:cNvPr id="6" name="Google Shape;325;p47"/>
          <p:cNvSpPr txBox="1">
            <a:spLocks/>
          </p:cNvSpPr>
          <p:nvPr/>
        </p:nvSpPr>
        <p:spPr>
          <a:xfrm>
            <a:off x="2674050" y="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a:ea typeface="Oswald"/>
                <a:cs typeface="Oswald"/>
                <a:sym typeface="Oswald"/>
              </a:rPr>
              <a:t>Государственное обеспечение одеждой, обувью, мягким инвентарем</a:t>
            </a:r>
            <a:endParaRPr lang="ru-RU" sz="1400" cap="all" dirty="0">
              <a:solidFill>
                <a:srgbClr val="000000"/>
              </a:solidFill>
              <a:latin typeface="Oswald" panose="020B0604020202020204" charset="-52"/>
              <a:ea typeface="Oswald"/>
              <a:cs typeface="Oswald"/>
              <a:sym typeface="Oswald"/>
            </a:endParaRPr>
          </a:p>
        </p:txBody>
      </p:sp>
    </p:spTree>
    <p:extLst>
      <p:ext uri="{BB962C8B-B14F-4D97-AF65-F5344CB8AC3E}">
        <p14:creationId xmlns:p14="http://schemas.microsoft.com/office/powerpoint/2010/main" val="14648884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graphicFrame>
        <p:nvGraphicFramePr>
          <p:cNvPr id="310" name="Google Shape;310;p45"/>
          <p:cNvGraphicFramePr/>
          <p:nvPr>
            <p:extLst>
              <p:ext uri="{D42A27DB-BD31-4B8C-83A1-F6EECF244321}">
                <p14:modId xmlns:p14="http://schemas.microsoft.com/office/powerpoint/2010/main" val="1607869174"/>
              </p:ext>
            </p:extLst>
          </p:nvPr>
        </p:nvGraphicFramePr>
        <p:xfrm>
          <a:off x="245807" y="707425"/>
          <a:ext cx="8714879" cy="3535590"/>
        </p:xfrm>
        <a:graphic>
          <a:graphicData uri="http://schemas.openxmlformats.org/drawingml/2006/table">
            <a:tbl>
              <a:tblPr>
                <a:noFill/>
                <a:tableStyleId>{BF4A3D39-4975-46BA-BE83-8B02B6239DEE}</a:tableStyleId>
              </a:tblPr>
              <a:tblGrid>
                <a:gridCol w="4399853">
                  <a:extLst>
                    <a:ext uri="{9D8B030D-6E8A-4147-A177-3AD203B41FA5}">
                      <a16:colId xmlns:a16="http://schemas.microsoft.com/office/drawing/2014/main" val="20000"/>
                    </a:ext>
                  </a:extLst>
                </a:gridCol>
                <a:gridCol w="4315026">
                  <a:extLst>
                    <a:ext uri="{9D8B030D-6E8A-4147-A177-3AD203B41FA5}">
                      <a16:colId xmlns:a16="http://schemas.microsoft.com/office/drawing/2014/main" val="20001"/>
                    </a:ext>
                  </a:extLst>
                </a:gridCol>
              </a:tblGrid>
              <a:tr h="327786">
                <a:tc>
                  <a:txBody>
                    <a:bodyPr/>
                    <a:lstStyle/>
                    <a:p>
                      <a:pPr marL="0" lvl="0" indent="0" algn="ctr" rtl="0">
                        <a:spcBef>
                          <a:spcPts val="0"/>
                        </a:spcBef>
                        <a:spcAft>
                          <a:spcPts val="0"/>
                        </a:spcAft>
                        <a:buNone/>
                      </a:pPr>
                      <a:r>
                        <a:rPr lang="ru-RU" sz="1400" b="1" dirty="0">
                          <a:latin typeface="Oswald"/>
                          <a:ea typeface="Oswald"/>
                          <a:cs typeface="Oswald"/>
                          <a:sym typeface="Oswald"/>
                        </a:rPr>
                        <a:t>Категория получателей </a:t>
                      </a:r>
                      <a:endParaRPr lang="ru-RU" sz="1400" b="1" dirty="0" smtClean="0">
                        <a:latin typeface="Oswald"/>
                        <a:ea typeface="Oswald"/>
                        <a:cs typeface="Oswald"/>
                        <a:sym typeface="Oswald"/>
                      </a:endParaRPr>
                    </a:p>
                    <a:p>
                      <a:pPr marL="0" lvl="0" indent="0" algn="ctr" rtl="0">
                        <a:spcBef>
                          <a:spcPts val="0"/>
                        </a:spcBef>
                        <a:spcAft>
                          <a:spcPts val="0"/>
                        </a:spcAft>
                        <a:buNone/>
                      </a:pPr>
                      <a:r>
                        <a:rPr lang="ru-RU" sz="1400" b="1" dirty="0" smtClean="0">
                          <a:latin typeface="Oswald"/>
                          <a:ea typeface="Oswald"/>
                          <a:cs typeface="Oswald"/>
                          <a:sym typeface="Oswald"/>
                        </a:rPr>
                        <a:t>(</a:t>
                      </a:r>
                      <a:r>
                        <a:rPr lang="ru-RU" sz="1400" b="1" dirty="0">
                          <a:latin typeface="Oswald"/>
                          <a:ea typeface="Oswald"/>
                          <a:cs typeface="Oswald"/>
                          <a:sym typeface="Oswald"/>
                        </a:rPr>
                        <a:t>в соответствии с НПА Свердловской области)</a:t>
                      </a:r>
                      <a:endParaRPr sz="14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400" b="1" dirty="0">
                          <a:latin typeface="Oswald"/>
                          <a:ea typeface="Oswald"/>
                          <a:cs typeface="Oswald"/>
                          <a:sym typeface="Oswald"/>
                        </a:rPr>
                        <a:t>Порядок получения</a:t>
                      </a:r>
                      <a:endParaRPr sz="14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442447">
                <a:tc>
                  <a:txBody>
                    <a:bodyPr/>
                    <a:lstStyle/>
                    <a:p>
                      <a:pPr marL="188850" marR="0" lvl="0" indent="-171450" algn="l" defTabSz="914400" rtl="0" eaLnBrk="1" fontAlgn="auto" latinLnBrk="0" hangingPunct="1">
                        <a:lnSpc>
                          <a:spcPct val="100000"/>
                        </a:lnSpc>
                        <a:spcBef>
                          <a:spcPts val="0"/>
                        </a:spcBef>
                        <a:spcAft>
                          <a:spcPts val="0"/>
                        </a:spcAft>
                        <a:buClr>
                          <a:srgbClr val="000000"/>
                        </a:buClr>
                        <a:buSzPts val="1200"/>
                        <a:buFont typeface="Oswald" panose="020B0604020202020204" charset="-52"/>
                        <a:buChar char="•"/>
                        <a:tabLst/>
                        <a:defRPr/>
                      </a:pPr>
                      <a:r>
                        <a:rPr lang="ru-RU" sz="1200" dirty="0">
                          <a:solidFill>
                            <a:schemeClr val="tx1"/>
                          </a:solidFill>
                          <a:latin typeface="Oswald"/>
                          <a:ea typeface="Oswald"/>
                          <a:cs typeface="Oswald"/>
                          <a:sym typeface="Oswald"/>
                        </a:rPr>
                        <a:t>Несовершеннолетние,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p>
                  </a:txBody>
                  <a:tcPr marL="91425" marR="91425" marT="91425" marB="91425"/>
                </a:tc>
                <a:tc>
                  <a:txBody>
                    <a:bodyPr/>
                    <a:lstStyle/>
                    <a:p>
                      <a:pPr marL="201550" lvl="0" indent="-171450" algn="l" rtl="0">
                        <a:spcBef>
                          <a:spcPts val="0"/>
                        </a:spcBef>
                        <a:spcAft>
                          <a:spcPts val="0"/>
                        </a:spcAft>
                        <a:buSzPts val="1000"/>
                        <a:buFont typeface="Oswald" panose="020B0604020202020204" charset="-52"/>
                        <a:buChar char="•"/>
                      </a:pPr>
                      <a:r>
                        <a:rPr lang="ru-RU" sz="1200" dirty="0">
                          <a:solidFill>
                            <a:schemeClr val="tx1"/>
                          </a:solidFill>
                          <a:latin typeface="Oswald"/>
                          <a:ea typeface="Oswald"/>
                          <a:cs typeface="Oswald"/>
                          <a:sym typeface="Oswald"/>
                        </a:rPr>
                        <a:t>Приказ о зачислении</a:t>
                      </a:r>
                      <a:r>
                        <a:rPr lang="ru-RU" sz="1200" baseline="0" dirty="0">
                          <a:solidFill>
                            <a:schemeClr val="tx1"/>
                          </a:solidFill>
                          <a:latin typeface="Oswald"/>
                          <a:ea typeface="Oswald"/>
                          <a:cs typeface="Oswald"/>
                          <a:sym typeface="Oswald"/>
                        </a:rPr>
                        <a:t> в образовательную организацию</a:t>
                      </a:r>
                      <a:endParaRPr sz="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527720861"/>
                  </a:ext>
                </a:extLst>
              </a:tr>
              <a:tr h="967397">
                <a:tc>
                  <a:txBody>
                    <a:bodyPr/>
                    <a:lstStyle/>
                    <a:p>
                      <a:pPr marL="188850" marR="0" lvl="0" indent="-171450" algn="l" defTabSz="914400" rtl="0" eaLnBrk="1" fontAlgn="auto" latinLnBrk="0" hangingPunct="1">
                        <a:lnSpc>
                          <a:spcPct val="100000"/>
                        </a:lnSpc>
                        <a:spcBef>
                          <a:spcPts val="0"/>
                        </a:spcBef>
                        <a:spcAft>
                          <a:spcPts val="0"/>
                        </a:spcAft>
                        <a:buClr>
                          <a:srgbClr val="000000"/>
                        </a:buClr>
                        <a:buSzPts val="1200"/>
                        <a:buFont typeface="Oswald" panose="020B0604020202020204" charset="-52"/>
                        <a:buChar char="•"/>
                        <a:tabLst/>
                        <a:defRPr/>
                      </a:pPr>
                      <a:r>
                        <a:rPr lang="ru-RU" sz="1200" dirty="0">
                          <a:solidFill>
                            <a:schemeClr val="tx1"/>
                          </a:solidFill>
                          <a:latin typeface="Oswald"/>
                          <a:ea typeface="Oswald"/>
                          <a:cs typeface="Oswald"/>
                          <a:sym typeface="Oswald"/>
                        </a:rPr>
                        <a:t>Дети-сироты</a:t>
                      </a:r>
                      <a:endParaRPr sz="1200" dirty="0">
                        <a:solidFill>
                          <a:schemeClr val="tx1"/>
                        </a:solidFill>
                        <a:latin typeface="Oswald"/>
                        <a:ea typeface="Oswald"/>
                        <a:cs typeface="Oswald"/>
                        <a:sym typeface="Oswald"/>
                      </a:endParaRPr>
                    </a:p>
                    <a:p>
                      <a:pPr marL="188850" lvl="0" indent="-171450" algn="l" rtl="0">
                        <a:spcBef>
                          <a:spcPts val="0"/>
                        </a:spcBef>
                        <a:spcAft>
                          <a:spcPts val="0"/>
                        </a:spcAft>
                        <a:buSzPts val="1200"/>
                        <a:buFont typeface="Oswald" panose="020B0604020202020204" charset="-52"/>
                        <a:buChar char="•"/>
                      </a:pPr>
                      <a:r>
                        <a:rPr lang="ru" sz="1200" dirty="0">
                          <a:solidFill>
                            <a:schemeClr val="tx1"/>
                          </a:solidFill>
                          <a:latin typeface="Oswald"/>
                          <a:ea typeface="Oswald"/>
                          <a:cs typeface="Oswald"/>
                          <a:sym typeface="Oswald"/>
                        </a:rPr>
                        <a:t>Дети, оставшиеся без попечения родителей</a:t>
                      </a:r>
                    </a:p>
                    <a:p>
                      <a:pPr marL="188850" lvl="0" indent="-171450" algn="l" rtl="0">
                        <a:spcBef>
                          <a:spcPts val="0"/>
                        </a:spcBef>
                        <a:spcAft>
                          <a:spcPts val="0"/>
                        </a:spcAft>
                        <a:buSzPts val="1200"/>
                        <a:buFont typeface="Oswald" panose="020B0604020202020204" charset="-52"/>
                        <a:buChar char="•"/>
                      </a:pPr>
                      <a:r>
                        <a:rPr lang="ru" sz="1200" dirty="0">
                          <a:solidFill>
                            <a:schemeClr val="tx1"/>
                          </a:solidFill>
                          <a:latin typeface="Oswald"/>
                          <a:ea typeface="Oswald"/>
                          <a:cs typeface="Oswald"/>
                          <a:sym typeface="Oswald"/>
                        </a:rPr>
                        <a:t>Лица из числа детей-сирот и детей, оставшихся без попечения родителей</a:t>
                      </a:r>
                    </a:p>
                    <a:p>
                      <a:pPr marL="188850" marR="0" lvl="0" indent="-171450" algn="l" defTabSz="914400" rtl="0" eaLnBrk="1" fontAlgn="auto" latinLnBrk="0" hangingPunct="1">
                        <a:lnSpc>
                          <a:spcPct val="100000"/>
                        </a:lnSpc>
                        <a:spcBef>
                          <a:spcPts val="0"/>
                        </a:spcBef>
                        <a:spcAft>
                          <a:spcPts val="0"/>
                        </a:spcAft>
                        <a:buClr>
                          <a:srgbClr val="000000"/>
                        </a:buClr>
                        <a:buSzPts val="1200"/>
                        <a:buFont typeface="Oswald" panose="020B0604020202020204" charset="-52"/>
                        <a:buChar char="•"/>
                        <a:tabLst/>
                        <a:defRPr/>
                      </a:pPr>
                      <a:r>
                        <a:rPr lang="ru-RU" sz="1200" dirty="0">
                          <a:solidFill>
                            <a:schemeClr val="tx1"/>
                          </a:solidFill>
                          <a:latin typeface="Oswald"/>
                          <a:ea typeface="Oswald"/>
                          <a:cs typeface="Oswald"/>
                          <a:sym typeface="Oswald"/>
                        </a:rPr>
                        <a:t>Дети в возрасте до 18 лет, а также старше этого возраста, обучающиеся по очной форме по основным образовательным программам в организациях, осуществляющих образовательную деятельность, до окончания ими такого обучения, но не дольше чем до достижения ими возраста 23 лет, потерявшие единственного или обоих родителей</a:t>
                      </a:r>
                    </a:p>
                  </a:txBody>
                  <a:tcPr marL="91425" marR="91425" marT="91425" marB="91425"/>
                </a:tc>
                <a:tc>
                  <a:txBody>
                    <a:bodyPr/>
                    <a:lstStyle/>
                    <a:p>
                      <a:pPr marL="201550" lvl="0" indent="-171450" algn="l" defTabSz="342900" rtl="0" eaLnBrk="1" latinLnBrk="0" hangingPunct="1">
                        <a:spcBef>
                          <a:spcPts val="0"/>
                        </a:spcBef>
                        <a:spcAft>
                          <a:spcPts val="0"/>
                        </a:spcAft>
                        <a:buSzPts val="1000"/>
                        <a:buFont typeface="Oswald" panose="020B0604020202020204" charset="-52"/>
                        <a:buChar char="•"/>
                      </a:pPr>
                      <a:r>
                        <a:rPr lang="ru" sz="1200" kern="1200" dirty="0">
                          <a:solidFill>
                            <a:schemeClr val="tx1"/>
                          </a:solidFill>
                          <a:latin typeface="Oswald"/>
                          <a:ea typeface="Oswald"/>
                          <a:cs typeface="Oswald"/>
                          <a:sym typeface="Oswald"/>
                        </a:rPr>
                        <a:t>Подача заявления руководителю образовательной организации</a:t>
                      </a:r>
                      <a:endParaRPr sz="1200" kern="1200" dirty="0">
                        <a:solidFill>
                          <a:schemeClr val="tx1"/>
                        </a:solidFill>
                        <a:latin typeface="Oswald"/>
                        <a:ea typeface="Oswald"/>
                        <a:cs typeface="Oswald"/>
                        <a:sym typeface="Oswald"/>
                      </a:endParaRPr>
                    </a:p>
                    <a:p>
                      <a:pPr marL="201550" lvl="0" indent="-171450" algn="l" defTabSz="342900" rtl="0" eaLnBrk="1" latinLnBrk="0" hangingPunct="1">
                        <a:spcBef>
                          <a:spcPts val="0"/>
                        </a:spcBef>
                        <a:spcAft>
                          <a:spcPts val="0"/>
                        </a:spcAft>
                        <a:buSzPts val="1000"/>
                        <a:buFont typeface="Oswald" panose="020B0604020202020204" charset="-52"/>
                        <a:buChar char="•"/>
                      </a:pPr>
                      <a:r>
                        <a:rPr lang="ru" sz="1200" kern="1200" dirty="0">
                          <a:solidFill>
                            <a:schemeClr val="tx1"/>
                          </a:solidFill>
                          <a:latin typeface="Oswald"/>
                          <a:ea typeface="Oswald"/>
                          <a:cs typeface="Oswald"/>
                          <a:sym typeface="Oswald"/>
                        </a:rPr>
                        <a:t>Свидетельство о смерти родителя</a:t>
                      </a:r>
                    </a:p>
                    <a:p>
                      <a:pPr marL="201550" marR="0" lvl="0" indent="-171450" algn="l" defTabSz="342900" rtl="0" eaLnBrk="1" fontAlgn="auto" latinLnBrk="0" hangingPunct="1">
                        <a:lnSpc>
                          <a:spcPct val="100000"/>
                        </a:lnSpc>
                        <a:spcBef>
                          <a:spcPts val="0"/>
                        </a:spcBef>
                        <a:spcAft>
                          <a:spcPts val="0"/>
                        </a:spcAft>
                        <a:buClr>
                          <a:srgbClr val="000000"/>
                        </a:buClr>
                        <a:buSzPts val="1000"/>
                        <a:buFont typeface="Oswald" panose="020B0604020202020204" charset="-52"/>
                        <a:buChar char="•"/>
                        <a:tabLst/>
                        <a:defRPr/>
                      </a:pPr>
                      <a:r>
                        <a:rPr lang="ru-RU" sz="1200" kern="1200" dirty="0">
                          <a:solidFill>
                            <a:schemeClr val="tx1"/>
                          </a:solidFill>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323;p47"/>
          <p:cNvSpPr txBox="1"/>
          <p:nvPr/>
        </p:nvSpPr>
        <p:spPr>
          <a:xfrm>
            <a:off x="747150" y="-275"/>
            <a:ext cx="1926900" cy="707700"/>
          </a:xfrm>
          <a:prstGeom prst="rect">
            <a:avLst/>
          </a:prstGeom>
          <a:noFill/>
          <a:ln>
            <a:noFill/>
          </a:ln>
        </p:spPr>
        <p:txBody>
          <a:bodyPr spcFirstLastPara="1" wrap="square" lIns="91425" tIns="91425" rIns="91425" bIns="91425" anchor="ctr" anchorCtr="0">
            <a:noAutofit/>
          </a:bodyPr>
          <a:lstStyle/>
          <a:p>
            <a:pPr lvl="0" algn="r"/>
            <a:r>
              <a:rPr lang="ru" sz="1500" b="1" dirty="0">
                <a:latin typeface="Oswald"/>
                <a:ea typeface="Oswald"/>
                <a:cs typeface="Oswald"/>
                <a:sym typeface="Oswald"/>
              </a:rPr>
              <a:t>КОД МЕРЫ </a:t>
            </a:r>
            <a:r>
              <a:rPr lang="ru" sz="1500" b="1" dirty="0" smtClean="0">
                <a:latin typeface="Oswald"/>
                <a:ea typeface="Oswald"/>
                <a:cs typeface="Oswald"/>
                <a:sym typeface="Oswald"/>
              </a:rPr>
              <a:t>0835</a:t>
            </a:r>
            <a:endParaRPr lang="ru" sz="1500" b="1" dirty="0">
              <a:latin typeface="Oswald"/>
              <a:ea typeface="Oswald"/>
              <a:cs typeface="Oswald"/>
              <a:sym typeface="Oswald"/>
            </a:endParaRPr>
          </a:p>
        </p:txBody>
      </p:sp>
      <p:sp>
        <p:nvSpPr>
          <p:cNvPr id="7" name="Google Shape;325;p47"/>
          <p:cNvSpPr txBox="1">
            <a:spLocks/>
          </p:cNvSpPr>
          <p:nvPr/>
        </p:nvSpPr>
        <p:spPr>
          <a:xfrm>
            <a:off x="2674050" y="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a:ea typeface="Oswald"/>
                <a:cs typeface="Oswald"/>
                <a:sym typeface="Oswald"/>
              </a:rPr>
              <a:t>Государственное обеспечение одеждой, обувью, мягким инвентарем</a:t>
            </a:r>
            <a:endParaRPr lang="ru-RU" sz="1400" cap="all" dirty="0">
              <a:solidFill>
                <a:srgbClr val="000000"/>
              </a:solidFill>
              <a:latin typeface="Oswald" panose="020B0604020202020204" charset="-52"/>
              <a:ea typeface="Oswald"/>
              <a:cs typeface="Oswald"/>
              <a:sym typeface="Oswald"/>
            </a:endParaRPr>
          </a:p>
        </p:txBody>
      </p:sp>
    </p:spTree>
    <p:extLst>
      <p:ext uri="{BB962C8B-B14F-4D97-AF65-F5344CB8AC3E}">
        <p14:creationId xmlns:p14="http://schemas.microsoft.com/office/powerpoint/2010/main" val="23753161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graphicFrame>
        <p:nvGraphicFramePr>
          <p:cNvPr id="310" name="Google Shape;310;p45"/>
          <p:cNvGraphicFramePr/>
          <p:nvPr>
            <p:extLst>
              <p:ext uri="{D42A27DB-BD31-4B8C-83A1-F6EECF244321}">
                <p14:modId xmlns:p14="http://schemas.microsoft.com/office/powerpoint/2010/main" val="2446835916"/>
              </p:ext>
            </p:extLst>
          </p:nvPr>
        </p:nvGraphicFramePr>
        <p:xfrm>
          <a:off x="209231" y="658946"/>
          <a:ext cx="8714879" cy="4411920"/>
        </p:xfrm>
        <a:graphic>
          <a:graphicData uri="http://schemas.openxmlformats.org/drawingml/2006/table">
            <a:tbl>
              <a:tblPr>
                <a:noFill/>
                <a:tableStyleId>{BF4A3D39-4975-46BA-BE83-8B02B6239DEE}</a:tableStyleId>
              </a:tblPr>
              <a:tblGrid>
                <a:gridCol w="4399853">
                  <a:extLst>
                    <a:ext uri="{9D8B030D-6E8A-4147-A177-3AD203B41FA5}">
                      <a16:colId xmlns:a16="http://schemas.microsoft.com/office/drawing/2014/main" val="20000"/>
                    </a:ext>
                  </a:extLst>
                </a:gridCol>
                <a:gridCol w="4315026">
                  <a:extLst>
                    <a:ext uri="{9D8B030D-6E8A-4147-A177-3AD203B41FA5}">
                      <a16:colId xmlns:a16="http://schemas.microsoft.com/office/drawing/2014/main" val="20001"/>
                    </a:ext>
                  </a:extLst>
                </a:gridCol>
              </a:tblGrid>
              <a:tr h="327786">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r>
                        <a:rPr lang="ru-RU" sz="1200" b="1" dirty="0" smtClean="0">
                          <a:latin typeface="Oswald"/>
                          <a:ea typeface="Oswald"/>
                          <a:cs typeface="Oswald"/>
                          <a:sym typeface="Oswald"/>
                        </a:rPr>
                        <a:t/>
                      </a:r>
                      <a:br>
                        <a:rPr lang="ru-RU" sz="1200" b="1" dirty="0" smtClean="0">
                          <a:latin typeface="Oswald"/>
                          <a:ea typeface="Oswald"/>
                          <a:cs typeface="Oswald"/>
                          <a:sym typeface="Oswald"/>
                        </a:rPr>
                      </a:b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349299">
                <a:tc>
                  <a:txBody>
                    <a:bodyPr/>
                    <a:lstStyle/>
                    <a:p>
                      <a:pPr marL="188850" marR="0" lvl="0" indent="-171450" algn="l" defTabSz="342900" rtl="0" eaLnBrk="1" fontAlgn="auto" latinLnBrk="0" hangingPunct="1">
                        <a:lnSpc>
                          <a:spcPct val="100000"/>
                        </a:lnSpc>
                        <a:spcBef>
                          <a:spcPts val="0"/>
                        </a:spcBef>
                        <a:spcAft>
                          <a:spcPts val="0"/>
                        </a:spcAft>
                        <a:buClrTx/>
                        <a:buSzPct val="150000"/>
                        <a:buFont typeface="Oswald" panose="020B0604020202020204" charset="-52"/>
                        <a:buChar char="•"/>
                        <a:tabLst/>
                        <a:defRPr/>
                      </a:pPr>
                      <a:r>
                        <a:rPr lang="ru-RU" sz="1050" kern="1200" dirty="0">
                          <a:solidFill>
                            <a:schemeClr val="tx1"/>
                          </a:solidFill>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a:t>
                      </a:r>
                      <a:r>
                        <a:rPr lang="ru" sz="1050" kern="1200" dirty="0">
                          <a:solidFill>
                            <a:schemeClr val="tx1"/>
                          </a:solidFill>
                          <a:latin typeface="Oswald"/>
                          <a:ea typeface="Oswald"/>
                          <a:cs typeface="Oswald"/>
                          <a:sym typeface="Oswald"/>
                        </a:rPr>
                        <a:t>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p>
                    <a:p>
                      <a:pPr marL="188850" marR="0" lvl="0" indent="-171450" algn="l" defTabSz="342900" rtl="0" eaLnBrk="1" fontAlgn="auto" latinLnBrk="0" hangingPunct="1">
                        <a:lnSpc>
                          <a:spcPct val="100000"/>
                        </a:lnSpc>
                        <a:spcBef>
                          <a:spcPts val="0"/>
                        </a:spcBef>
                        <a:spcAft>
                          <a:spcPts val="0"/>
                        </a:spcAft>
                        <a:buClrTx/>
                        <a:buSzPct val="150000"/>
                        <a:buFont typeface="Oswald" panose="020B0604020202020204" charset="-52"/>
                        <a:buChar char="•"/>
                        <a:tabLst/>
                        <a:defRPr/>
                      </a:pPr>
                      <a:r>
                        <a:rPr lang="ru-RU" sz="1050" kern="1200" dirty="0">
                          <a:solidFill>
                            <a:schemeClr val="tx1"/>
                          </a:solidFill>
                          <a:latin typeface="Oswald"/>
                          <a:ea typeface="Oswald"/>
                          <a:cs typeface="Oswald"/>
                          <a:sym typeface="Oswald"/>
                        </a:rPr>
                        <a:t>Дети 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от 21.09.2022 № 647 </a:t>
                      </a:r>
                      <a:r>
                        <a:rPr lang="ru-RU" sz="1050" kern="1200" dirty="0" smtClean="0">
                          <a:solidFill>
                            <a:schemeClr val="tx1"/>
                          </a:solidFill>
                          <a:latin typeface="Oswald"/>
                          <a:ea typeface="Oswald"/>
                          <a:cs typeface="Oswald"/>
                          <a:sym typeface="Oswald"/>
                        </a:rPr>
                        <a:t>«Об </a:t>
                      </a:r>
                      <a:r>
                        <a:rPr lang="ru-RU" sz="1050" kern="1200" dirty="0">
                          <a:solidFill>
                            <a:schemeClr val="tx1"/>
                          </a:solidFill>
                          <a:latin typeface="Oswald"/>
                          <a:ea typeface="Oswald"/>
                          <a:cs typeface="Oswald"/>
                          <a:sym typeface="Oswald"/>
                        </a:rPr>
                        <a:t>объявлении частичной мобилизации в Российской </a:t>
                      </a:r>
                      <a:r>
                        <a:rPr lang="ru-RU" sz="1050" kern="1200" dirty="0" smtClean="0">
                          <a:solidFill>
                            <a:schemeClr val="tx1"/>
                          </a:solidFill>
                          <a:latin typeface="Oswald"/>
                          <a:ea typeface="Oswald"/>
                          <a:cs typeface="Oswald"/>
                          <a:sym typeface="Oswald"/>
                        </a:rPr>
                        <a:t>Федерации»</a:t>
                      </a:r>
                      <a:endParaRPr lang="ru" sz="1050" kern="1200" dirty="0">
                        <a:solidFill>
                          <a:schemeClr val="tx1"/>
                        </a:solidFill>
                        <a:latin typeface="Oswald"/>
                        <a:ea typeface="Oswald"/>
                        <a:cs typeface="Oswald"/>
                        <a:sym typeface="Oswald"/>
                      </a:endParaRPr>
                    </a:p>
                    <a:p>
                      <a:pPr marL="188850" marR="0" lvl="0" indent="-171450" algn="l" defTabSz="342900" rtl="0" eaLnBrk="1" fontAlgn="auto" latinLnBrk="0" hangingPunct="1">
                        <a:lnSpc>
                          <a:spcPct val="100000"/>
                        </a:lnSpc>
                        <a:spcBef>
                          <a:spcPts val="0"/>
                        </a:spcBef>
                        <a:spcAft>
                          <a:spcPts val="0"/>
                        </a:spcAft>
                        <a:buClrTx/>
                        <a:buSzPct val="150000"/>
                        <a:buFont typeface="Oswald" panose="020B0604020202020204" charset="-52"/>
                        <a:buChar char="•"/>
                        <a:tabLst/>
                        <a:defRPr/>
                      </a:pPr>
                      <a:r>
                        <a:rPr lang="ru" sz="1050" kern="1200" dirty="0">
                          <a:solidFill>
                            <a:schemeClr val="tx1"/>
                          </a:solidFill>
                          <a:latin typeface="Oswald"/>
                          <a:ea typeface="Oswald"/>
                          <a:cs typeface="Oswald"/>
                          <a:sym typeface="Oswald"/>
                        </a:rPr>
                        <a:t>Дети лиц, принимающих (принимавших) участие в специальной военной операции на территориях Украины, Донецкой Народной Республики и Луганской Народной Республики,</a:t>
                      </a:r>
                      <a:r>
                        <a:rPr lang="ru-RU" sz="1050" kern="1200" dirty="0">
                          <a:solidFill>
                            <a:schemeClr val="tx1"/>
                          </a:solidFill>
                          <a:latin typeface="Oswald"/>
                          <a:ea typeface="Oswald"/>
                          <a:cs typeface="Oswald"/>
                          <a:sym typeface="Oswald"/>
                        </a:rPr>
                        <a:t> Запорожской области и Херсонской области </a:t>
                      </a:r>
                      <a:r>
                        <a:rPr lang="ru" sz="1050" kern="1200" dirty="0">
                          <a:solidFill>
                            <a:schemeClr val="tx1"/>
                          </a:solidFill>
                          <a:latin typeface="Oswald"/>
                          <a:ea typeface="Oswald"/>
                          <a:cs typeface="Oswald"/>
                          <a:sym typeface="Oswald"/>
                        </a:rPr>
                        <a:t>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1050" kern="1200" dirty="0">
                        <a:solidFill>
                          <a:schemeClr val="tx1"/>
                        </a:solidFill>
                        <a:latin typeface="Oswald"/>
                        <a:ea typeface="Oswald"/>
                        <a:cs typeface="Oswald"/>
                        <a:sym typeface="Oswald"/>
                      </a:endParaRPr>
                    </a:p>
                  </a:txBody>
                  <a:tcPr marL="91425" marR="91425" marT="91425" marB="91425"/>
                </a:tc>
                <a:tc>
                  <a:txBody>
                    <a:bodyPr/>
                    <a:lstStyle/>
                    <a:p>
                      <a:pPr marL="201550" lvl="0" indent="-171450" algn="l" defTabSz="342900" rtl="0" eaLnBrk="1" latinLnBrk="0" hangingPunct="1">
                        <a:spcBef>
                          <a:spcPts val="0"/>
                        </a:spcBef>
                        <a:spcAft>
                          <a:spcPts val="0"/>
                        </a:spcAft>
                        <a:buClrTx/>
                        <a:buSzPct val="150000"/>
                        <a:buFont typeface="Oswald" panose="020B0604020202020204" charset="-52"/>
                        <a:buChar char="•"/>
                      </a:pPr>
                      <a:r>
                        <a:rPr lang="ru-RU" sz="1050" kern="1200" dirty="0">
                          <a:solidFill>
                            <a:schemeClr val="tx1"/>
                          </a:solidFill>
                          <a:latin typeface="Oswald"/>
                          <a:ea typeface="Oswald"/>
                          <a:cs typeface="Oswald"/>
                          <a:sym typeface="Oswald"/>
                        </a:rPr>
                        <a:t>Подача заявления руководителю образовательной организации</a:t>
                      </a:r>
                    </a:p>
                    <a:p>
                      <a:pPr marL="201550" marR="0" lvl="0" indent="-171450" algn="l" defTabSz="342900" rtl="0" eaLnBrk="1" fontAlgn="auto" latinLnBrk="0" hangingPunct="1">
                        <a:lnSpc>
                          <a:spcPct val="100000"/>
                        </a:lnSpc>
                        <a:spcBef>
                          <a:spcPts val="0"/>
                        </a:spcBef>
                        <a:spcAft>
                          <a:spcPts val="0"/>
                        </a:spcAft>
                        <a:buClrTx/>
                        <a:buSzPct val="150000"/>
                        <a:buFont typeface="Oswald" panose="020B0604020202020204" charset="-52"/>
                        <a:buChar char="•"/>
                        <a:tabLst/>
                        <a:defRPr/>
                      </a:pPr>
                      <a:r>
                        <a:rPr lang="ru-RU" sz="1050" kern="1200" dirty="0">
                          <a:solidFill>
                            <a:schemeClr val="tx1"/>
                          </a:solidFill>
                          <a:latin typeface="Oswald"/>
                          <a:ea typeface="Oswald"/>
                          <a:cs typeface="Oswald"/>
                          <a:sym typeface="Oswald"/>
                        </a:rPr>
                        <a:t>Документ, подтверждающий статус гражданина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Граждане или  родители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p>
                    <a:p>
                      <a:pPr marL="201550" lvl="0" indent="-171450" algn="l" defTabSz="342900" rtl="0" eaLnBrk="1" latinLnBrk="0" hangingPunct="1">
                        <a:spcBef>
                          <a:spcPts val="0"/>
                        </a:spcBef>
                        <a:spcAft>
                          <a:spcPts val="0"/>
                        </a:spcAft>
                        <a:buClrTx/>
                        <a:buSzPct val="150000"/>
                        <a:buFont typeface="Oswald" panose="020B0604020202020204" charset="-52"/>
                        <a:buChar char="•"/>
                      </a:pPr>
                      <a:r>
                        <a:rPr lang="ru-RU" sz="1050" kern="1200" dirty="0">
                          <a:solidFill>
                            <a:schemeClr val="tx1"/>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a:t>
                      </a:r>
                      <a:r>
                        <a:rPr lang="ru-RU" sz="1050" kern="1200" dirty="0" smtClean="0">
                          <a:solidFill>
                            <a:schemeClr val="tx1"/>
                          </a:solidFill>
                          <a:latin typeface="Oswald"/>
                          <a:ea typeface="Oswald"/>
                          <a:cs typeface="Oswald"/>
                          <a:sym typeface="Oswald"/>
                        </a:rPr>
                        <a:t>«Единый </a:t>
                      </a:r>
                      <a:r>
                        <a:rPr lang="ru-RU" sz="1050" kern="1200" dirty="0">
                          <a:solidFill>
                            <a:schemeClr val="tx1"/>
                          </a:solidFill>
                          <a:latin typeface="Oswald"/>
                          <a:ea typeface="Oswald"/>
                          <a:cs typeface="Oswald"/>
                          <a:sym typeface="Oswald"/>
                        </a:rPr>
                        <a:t>портал государственных и  муниципальных услуг(функций</a:t>
                      </a:r>
                      <a:r>
                        <a:rPr lang="ru-RU" sz="1050" kern="1200" dirty="0" smtClean="0">
                          <a:solidFill>
                            <a:schemeClr val="tx1"/>
                          </a:solidFill>
                          <a:latin typeface="Oswald"/>
                          <a:ea typeface="Oswald"/>
                          <a:cs typeface="Oswald"/>
                          <a:sym typeface="Oswald"/>
                        </a:rPr>
                        <a:t>)» </a:t>
                      </a:r>
                      <a:r>
                        <a:rPr lang="ru-RU" sz="1050" kern="1200" dirty="0">
                          <a:solidFill>
                            <a:schemeClr val="tx1"/>
                          </a:solidFill>
                          <a:latin typeface="Oswald"/>
                          <a:ea typeface="Oswald"/>
                          <a:cs typeface="Oswald"/>
                          <a:sym typeface="Oswald"/>
                        </a:rPr>
                        <a:t>(портал </a:t>
                      </a:r>
                      <a:r>
                        <a:rPr lang="ru-RU" sz="1050" kern="1200" dirty="0" smtClean="0">
                          <a:solidFill>
                            <a:schemeClr val="tx1"/>
                          </a:solidFill>
                          <a:latin typeface="Oswald"/>
                          <a:ea typeface="Oswald"/>
                          <a:cs typeface="Oswald"/>
                          <a:sym typeface="Oswald"/>
                        </a:rPr>
                        <a:t>«</a:t>
                      </a:r>
                      <a:r>
                        <a:rPr lang="ru-RU" sz="1050" kern="1200" dirty="0" err="1" smtClean="0">
                          <a:solidFill>
                            <a:schemeClr val="tx1"/>
                          </a:solidFill>
                          <a:latin typeface="Oswald"/>
                          <a:ea typeface="Oswald"/>
                          <a:cs typeface="Oswald"/>
                          <a:sym typeface="Oswald"/>
                        </a:rPr>
                        <a:t>Госуслуги</a:t>
                      </a:r>
                      <a:r>
                        <a:rPr lang="ru-RU" sz="1050" kern="1200" dirty="0" smtClean="0">
                          <a:solidFill>
                            <a:schemeClr val="tx1"/>
                          </a:solidFill>
                          <a:latin typeface="Oswald"/>
                          <a:ea typeface="Oswald"/>
                          <a:cs typeface="Oswald"/>
                          <a:sym typeface="Oswald"/>
                        </a:rPr>
                        <a:t>«), </a:t>
                      </a:r>
                      <a:r>
                        <a:rPr lang="ru-RU" sz="1050" kern="1200" dirty="0">
                          <a:solidFill>
                            <a:schemeClr val="tx1"/>
                          </a:solidFill>
                          <a:latin typeface="Oswald"/>
                          <a:ea typeface="Oswald"/>
                          <a:cs typeface="Oswald"/>
                          <a:sym typeface="Oswald"/>
                        </a:rPr>
                        <a:t>об установлении семье гражданина (ребенку гражданина) МСЗ в связи с его мобилизацией (письмо Министерства от 19.12.2022 № 02-01-82/16646 </a:t>
                      </a:r>
                      <a:r>
                        <a:rPr lang="ru-RU" sz="1050" kern="1200" dirty="0" smtClean="0">
                          <a:solidFill>
                            <a:schemeClr val="tx1"/>
                          </a:solidFill>
                          <a:latin typeface="Oswald"/>
                          <a:ea typeface="Oswald"/>
                          <a:cs typeface="Oswald"/>
                          <a:sym typeface="Oswald"/>
                        </a:rPr>
                        <a:t>«О </a:t>
                      </a:r>
                      <a:r>
                        <a:rPr lang="ru-RU" sz="1050" kern="1200" dirty="0">
                          <a:solidFill>
                            <a:schemeClr val="tx1"/>
                          </a:solidFill>
                          <a:latin typeface="Oswald"/>
                          <a:ea typeface="Oswald"/>
                          <a:cs typeface="Oswald"/>
                          <a:sym typeface="Oswald"/>
                        </a:rPr>
                        <a:t>документах </a:t>
                      </a:r>
                      <a:r>
                        <a:rPr lang="ru-RU" sz="1050" kern="1200" dirty="0" smtClean="0">
                          <a:solidFill>
                            <a:schemeClr val="tx1"/>
                          </a:solidFill>
                          <a:latin typeface="Oswald"/>
                          <a:ea typeface="Oswald"/>
                          <a:cs typeface="Oswald"/>
                          <a:sym typeface="Oswald"/>
                        </a:rPr>
                        <a:t>– основаниях </a:t>
                      </a:r>
                      <a:r>
                        <a:rPr lang="ru-RU" sz="1050" kern="1200" dirty="0">
                          <a:solidFill>
                            <a:schemeClr val="tx1"/>
                          </a:solidFill>
                          <a:latin typeface="Oswald"/>
                          <a:ea typeface="Oswald"/>
                          <a:cs typeface="Oswald"/>
                          <a:sym typeface="Oswald"/>
                        </a:rPr>
                        <a:t>предоставления МСЗ в сфере </a:t>
                      </a:r>
                      <a:r>
                        <a:rPr lang="ru-RU" sz="1050" kern="1200" dirty="0" smtClean="0">
                          <a:solidFill>
                            <a:schemeClr val="tx1"/>
                          </a:solidFill>
                          <a:latin typeface="Oswald"/>
                          <a:ea typeface="Oswald"/>
                          <a:cs typeface="Oswald"/>
                          <a:sym typeface="Oswald"/>
                        </a:rPr>
                        <a:t>образования»)</a:t>
                      </a:r>
                      <a:endParaRPr lang="ru-RU" sz="1050" kern="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2358704886"/>
                  </a:ext>
                </a:extLst>
              </a:tr>
            </a:tbl>
          </a:graphicData>
        </a:graphic>
      </p:graphicFrame>
      <p:sp>
        <p:nvSpPr>
          <p:cNvPr id="6" name="Google Shape;323;p47"/>
          <p:cNvSpPr txBox="1"/>
          <p:nvPr/>
        </p:nvSpPr>
        <p:spPr>
          <a:xfrm>
            <a:off x="747150" y="-275"/>
            <a:ext cx="1926900" cy="707700"/>
          </a:xfrm>
          <a:prstGeom prst="rect">
            <a:avLst/>
          </a:prstGeom>
          <a:noFill/>
          <a:ln>
            <a:noFill/>
          </a:ln>
        </p:spPr>
        <p:txBody>
          <a:bodyPr spcFirstLastPara="1" wrap="square" lIns="91425" tIns="91425" rIns="91425" bIns="91425" anchor="ctr" anchorCtr="0">
            <a:noAutofit/>
          </a:bodyPr>
          <a:lstStyle/>
          <a:p>
            <a:pPr lvl="0" algn="r"/>
            <a:r>
              <a:rPr lang="ru" sz="1500" b="1" dirty="0">
                <a:latin typeface="Oswald"/>
                <a:ea typeface="Oswald"/>
                <a:cs typeface="Oswald"/>
                <a:sym typeface="Oswald"/>
              </a:rPr>
              <a:t>КОД МЕРЫ </a:t>
            </a:r>
            <a:r>
              <a:rPr lang="ru" sz="1500" b="1" dirty="0" smtClean="0">
                <a:latin typeface="Oswald"/>
                <a:ea typeface="Oswald"/>
                <a:cs typeface="Oswald"/>
                <a:sym typeface="Oswald"/>
              </a:rPr>
              <a:t>0835</a:t>
            </a:r>
            <a:endParaRPr lang="ru" sz="1500" b="1" dirty="0">
              <a:latin typeface="Oswald"/>
              <a:ea typeface="Oswald"/>
              <a:cs typeface="Oswald"/>
              <a:sym typeface="Oswald"/>
            </a:endParaRPr>
          </a:p>
        </p:txBody>
      </p:sp>
      <p:sp>
        <p:nvSpPr>
          <p:cNvPr id="7" name="Google Shape;325;p47"/>
          <p:cNvSpPr txBox="1">
            <a:spLocks/>
          </p:cNvSpPr>
          <p:nvPr/>
        </p:nvSpPr>
        <p:spPr>
          <a:xfrm>
            <a:off x="2674050" y="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a:ea typeface="Oswald"/>
                <a:cs typeface="Oswald"/>
                <a:sym typeface="Oswald"/>
              </a:rPr>
              <a:t>Государственное обеспечение одеждой, обувью, мягким инвентарем</a:t>
            </a:r>
            <a:endParaRPr lang="ru-RU" sz="1400" cap="all" dirty="0">
              <a:solidFill>
                <a:srgbClr val="000000"/>
              </a:solidFill>
              <a:latin typeface="Oswald" panose="020B0604020202020204" charset="-52"/>
              <a:ea typeface="Oswald"/>
              <a:cs typeface="Oswald"/>
              <a:sym typeface="Oswald"/>
            </a:endParaRPr>
          </a:p>
        </p:txBody>
      </p:sp>
    </p:spTree>
    <p:extLst>
      <p:ext uri="{BB962C8B-B14F-4D97-AF65-F5344CB8AC3E}">
        <p14:creationId xmlns:p14="http://schemas.microsoft.com/office/powerpoint/2010/main" val="487457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7"/>
          <p:cNvSpPr txBox="1">
            <a:spLocks noGrp="1"/>
          </p:cNvSpPr>
          <p:nvPr>
            <p:ph type="ctrTitle"/>
          </p:nvPr>
        </p:nvSpPr>
        <p:spPr>
          <a:xfrm>
            <a:off x="2674405" y="123478"/>
            <a:ext cx="5760000" cy="707700"/>
          </a:xfrm>
          <a:prstGeom prst="rect">
            <a:avLst/>
          </a:prstGeom>
          <a:noFill/>
          <a:ln>
            <a:noFill/>
          </a:ln>
        </p:spPr>
        <p:txBody>
          <a:bodyPr spcFirstLastPara="1" wrap="square" lIns="68575" tIns="34275" rIns="68575" bIns="34275" anchor="ctr" anchorCtr="0">
            <a:noAutofit/>
          </a:bodyPr>
          <a:lstStyle/>
          <a:p>
            <a:pPr algn="l">
              <a:lnSpc>
                <a:spcPct val="90000"/>
              </a:lnSpc>
              <a:spcBef>
                <a:spcPts val="0"/>
              </a:spcBef>
              <a:buClr>
                <a:schemeClr val="dk1"/>
              </a:buClr>
              <a:buSzPts val="1100"/>
            </a:pPr>
            <a:r>
              <a:rPr lang="ru-RU" sz="1300" cap="all" dirty="0">
                <a:solidFill>
                  <a:schemeClr val="tx1"/>
                </a:solidFill>
                <a:latin typeface="Oswald"/>
                <a:ea typeface="Oswald"/>
                <a:cs typeface="Oswald"/>
                <a:sym typeface="Oswald"/>
              </a:rPr>
              <a:t>Ежемесячная денежная выплата</a:t>
            </a:r>
          </a:p>
        </p:txBody>
      </p:sp>
      <p:sp>
        <p:nvSpPr>
          <p:cNvPr id="114" name="Google Shape;114;p17"/>
          <p:cNvSpPr/>
          <p:nvPr/>
        </p:nvSpPr>
        <p:spPr>
          <a:xfrm>
            <a:off x="611560" y="831178"/>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460800" lvl="0" indent="-312950" algn="just">
              <a:buClr>
                <a:schemeClr val="dk2"/>
              </a:buClr>
              <a:buSzPts val="1300"/>
              <a:buFont typeface="Oswald"/>
              <a:buChar char="●"/>
            </a:pPr>
            <a:r>
              <a:rPr lang="ru-RU" dirty="0" smtClean="0">
                <a:solidFill>
                  <a:schemeClr val="tx1"/>
                </a:solidFill>
                <a:latin typeface="Oswald"/>
                <a:ea typeface="Oswald"/>
                <a:cs typeface="Oswald"/>
                <a:sym typeface="Oswald"/>
              </a:rPr>
              <a:t>Федеральный </a:t>
            </a:r>
            <a:r>
              <a:rPr lang="ru-RU" dirty="0">
                <a:solidFill>
                  <a:schemeClr val="tx1"/>
                </a:solidFill>
                <a:latin typeface="Oswald"/>
                <a:ea typeface="Oswald"/>
                <a:cs typeface="Oswald"/>
                <a:sym typeface="Oswald"/>
              </a:rPr>
              <a:t>закон от </a:t>
            </a:r>
            <a:r>
              <a:rPr lang="ru-RU" dirty="0" smtClean="0">
                <a:solidFill>
                  <a:schemeClr val="tx1"/>
                </a:solidFill>
                <a:latin typeface="Oswald"/>
                <a:ea typeface="Oswald"/>
                <a:cs typeface="Oswald"/>
                <a:sym typeface="Oswald"/>
              </a:rPr>
              <a:t>21 декабря 1996 года № 159-ФЗ «О </a:t>
            </a:r>
            <a:r>
              <a:rPr lang="ru-RU" dirty="0">
                <a:solidFill>
                  <a:schemeClr val="tx1"/>
                </a:solidFill>
                <a:latin typeface="Oswald"/>
                <a:ea typeface="Oswald"/>
                <a:cs typeface="Oswald"/>
                <a:sym typeface="Oswald"/>
              </a:rPr>
              <a:t>дополнительных гарантиях по социальной поддержке детей-сирот и детей, оставшихся без попечения </a:t>
            </a:r>
            <a:r>
              <a:rPr lang="ru-RU" dirty="0" smtClean="0">
                <a:solidFill>
                  <a:schemeClr val="tx1"/>
                </a:solidFill>
                <a:latin typeface="Oswald"/>
                <a:ea typeface="Oswald"/>
                <a:cs typeface="Oswald"/>
                <a:sym typeface="Oswald"/>
              </a:rPr>
              <a:t>родителей»</a:t>
            </a:r>
            <a:endParaRPr lang="ru-RU" dirty="0">
              <a:solidFill>
                <a:schemeClr val="tx1"/>
              </a:solidFill>
              <a:latin typeface="Oswald"/>
              <a:ea typeface="Oswald"/>
              <a:cs typeface="Oswald"/>
              <a:sym typeface="Oswald"/>
            </a:endParaRPr>
          </a:p>
          <a:p>
            <a:pPr marL="460800" lvl="0" indent="-312950" algn="just">
              <a:buClr>
                <a:schemeClr val="dk2"/>
              </a:buClr>
              <a:buSzPts val="1300"/>
              <a:buFont typeface="Oswald"/>
              <a:buChar char="●"/>
            </a:pPr>
            <a:r>
              <a:rPr lang="ru-RU" dirty="0">
                <a:solidFill>
                  <a:schemeClr val="tx1"/>
                </a:solidFill>
                <a:latin typeface="Oswald"/>
                <a:ea typeface="Oswald"/>
                <a:cs typeface="Oswald"/>
                <a:sym typeface="Oswald"/>
              </a:rPr>
              <a:t>Закон Свердловской области от 15 июля 2013 года № 78-ОЗ </a:t>
            </a:r>
            <a:r>
              <a:rPr lang="ru-RU" dirty="0" smtClean="0">
                <a:solidFill>
                  <a:schemeClr val="tx1"/>
                </a:solidFill>
                <a:latin typeface="Oswald"/>
                <a:ea typeface="Oswald"/>
                <a:cs typeface="Oswald"/>
                <a:sym typeface="Oswald"/>
              </a:rPr>
              <a:t>«Об </a:t>
            </a:r>
            <a:r>
              <a:rPr lang="ru-RU" dirty="0">
                <a:solidFill>
                  <a:schemeClr val="tx1"/>
                </a:solidFill>
                <a:latin typeface="Oswald"/>
                <a:ea typeface="Oswald"/>
                <a:cs typeface="Oswald"/>
                <a:sym typeface="Oswald"/>
              </a:rPr>
              <a:t>образовании </a:t>
            </a:r>
            <a:r>
              <a:rPr lang="ru-RU" dirty="0" smtClean="0">
                <a:solidFill>
                  <a:schemeClr val="tx1"/>
                </a:solidFill>
                <a:latin typeface="Oswald"/>
                <a:ea typeface="Oswald"/>
                <a:cs typeface="Oswald"/>
                <a:sym typeface="Oswald"/>
              </a:rPr>
              <a:t>в </a:t>
            </a:r>
            <a:r>
              <a:rPr lang="ru-RU" dirty="0">
                <a:solidFill>
                  <a:schemeClr val="tx1"/>
                </a:solidFill>
                <a:latin typeface="Oswald"/>
                <a:ea typeface="Oswald"/>
                <a:cs typeface="Oswald"/>
                <a:sym typeface="Oswald"/>
              </a:rPr>
              <a:t>Свердловской </a:t>
            </a:r>
            <a:r>
              <a:rPr lang="ru-RU" dirty="0" smtClean="0">
                <a:solidFill>
                  <a:schemeClr val="tx1"/>
                </a:solidFill>
                <a:latin typeface="Oswald"/>
                <a:ea typeface="Oswald"/>
                <a:cs typeface="Oswald"/>
                <a:sym typeface="Oswald"/>
              </a:rPr>
              <a:t>области»</a:t>
            </a:r>
            <a:endParaRPr lang="ru-RU" dirty="0">
              <a:solidFill>
                <a:schemeClr val="tx1"/>
              </a:solidFill>
              <a:latin typeface="Oswald"/>
              <a:ea typeface="Oswald"/>
              <a:cs typeface="Oswald"/>
              <a:sym typeface="Oswald"/>
            </a:endParaRPr>
          </a:p>
          <a:p>
            <a:pPr marL="460800" lvl="0" indent="-312950" algn="just">
              <a:buClr>
                <a:schemeClr val="dk2"/>
              </a:buClr>
              <a:buSzPts val="1300"/>
              <a:buFont typeface="Oswald"/>
              <a:buChar char="●"/>
            </a:pPr>
            <a:r>
              <a:rPr lang="ru-RU" dirty="0">
                <a:solidFill>
                  <a:schemeClr val="tx1"/>
                </a:solidFill>
                <a:latin typeface="Oswald"/>
                <a:ea typeface="Oswald"/>
                <a:cs typeface="Oswald"/>
                <a:sym typeface="Oswald"/>
              </a:rPr>
              <a:t>Постановление Правительства Свердловской области от </a:t>
            </a:r>
            <a:r>
              <a:rPr lang="ru-RU" dirty="0" smtClean="0">
                <a:solidFill>
                  <a:schemeClr val="tx1"/>
                </a:solidFill>
                <a:latin typeface="Oswald"/>
                <a:ea typeface="Oswald"/>
                <a:cs typeface="Oswald"/>
                <a:sym typeface="Oswald"/>
              </a:rPr>
              <a:t>13.06.2024 № </a:t>
            </a:r>
            <a:r>
              <a:rPr lang="ru-RU" dirty="0">
                <a:solidFill>
                  <a:schemeClr val="tx1"/>
                </a:solidFill>
                <a:latin typeface="Oswald"/>
                <a:ea typeface="Oswald"/>
                <a:cs typeface="Oswald"/>
                <a:sym typeface="Oswald"/>
              </a:rPr>
              <a:t>377-ПП </a:t>
            </a:r>
            <a:r>
              <a:rPr lang="ru-RU" dirty="0" smtClean="0">
                <a:solidFill>
                  <a:schemeClr val="tx1"/>
                </a:solidFill>
                <a:latin typeface="Oswald"/>
                <a:ea typeface="Oswald"/>
                <a:cs typeface="Oswald"/>
                <a:sym typeface="Oswald"/>
              </a:rPr>
              <a:t>«Об </a:t>
            </a:r>
            <a:r>
              <a:rPr lang="ru-RU" dirty="0">
                <a:solidFill>
                  <a:schemeClr val="tx1"/>
                </a:solidFill>
                <a:latin typeface="Oswald"/>
                <a:ea typeface="Oswald"/>
                <a:cs typeface="Oswald"/>
                <a:sym typeface="Oswald"/>
              </a:rPr>
              <a:t>утверждении Порядка выплаты ежемесячного пособия детям-сиротам и детям, оставшимся без попечения родителей, лицам из числа детей-сирот и детей, оставшихся без попечения родителей, с ограниченными возможностями здоровья (в том числе </a:t>
            </a:r>
            <a:r>
              <a:rPr lang="ru-RU" dirty="0" smtClean="0">
                <a:solidFill>
                  <a:schemeClr val="tx1"/>
                </a:solidFill>
                <a:latin typeface="Oswald"/>
                <a:ea typeface="Oswald"/>
                <a:cs typeface="Oswald"/>
                <a:sym typeface="Oswald"/>
              </a:rPr>
              <a:t>с нарушением интеллекта), </a:t>
            </a:r>
            <a:r>
              <a:rPr lang="ru-RU" dirty="0">
                <a:solidFill>
                  <a:schemeClr val="tx1"/>
                </a:solidFill>
                <a:latin typeface="Oswald"/>
                <a:ea typeface="Oswald"/>
                <a:cs typeface="Oswald"/>
                <a:sym typeface="Oswald"/>
              </a:rPr>
              <a:t>обучающимся по очной форме обучения по программам переподготовки рабочих и служащих за счет средств областного </a:t>
            </a:r>
            <a:r>
              <a:rPr lang="ru-RU" dirty="0" smtClean="0">
                <a:solidFill>
                  <a:schemeClr val="tx1"/>
                </a:solidFill>
                <a:latin typeface="Oswald"/>
                <a:ea typeface="Oswald"/>
                <a:cs typeface="Oswald"/>
                <a:sym typeface="Oswald"/>
              </a:rPr>
              <a:t>бюджета»</a:t>
            </a:r>
            <a:endParaRPr lang="ru-RU" dirty="0">
              <a:solidFill>
                <a:schemeClr val="tx1"/>
              </a:solidFill>
              <a:latin typeface="Oswald"/>
              <a:ea typeface="Oswald"/>
              <a:cs typeface="Oswald"/>
              <a:sym typeface="Oswald"/>
            </a:endParaRPr>
          </a:p>
          <a:p>
            <a:pPr marL="457200" marR="0" lvl="0" indent="0" algn="just" rtl="0">
              <a:spcBef>
                <a:spcPts val="0"/>
              </a:spcBef>
              <a:spcAft>
                <a:spcPts val="0"/>
              </a:spcAft>
              <a:buNone/>
            </a:pPr>
            <a:endParaRPr dirty="0" smtClean="0">
              <a:solidFill>
                <a:schemeClr val="tx1"/>
              </a:solidFill>
              <a:latin typeface="Oswald"/>
              <a:ea typeface="Oswald"/>
              <a:cs typeface="Oswald"/>
              <a:sym typeface="Oswald"/>
            </a:endParaRPr>
          </a:p>
          <a:p>
            <a:pPr marL="0" lvl="0" indent="0" algn="ctr" rtl="0">
              <a:spcBef>
                <a:spcPts val="0"/>
              </a:spcBef>
              <a:spcAft>
                <a:spcPts val="0"/>
              </a:spcAft>
              <a:buNone/>
            </a:pPr>
            <a:r>
              <a:rPr lang="ru" b="1" dirty="0" smtClean="0">
                <a:solidFill>
                  <a:schemeClr val="tx1"/>
                </a:solidFill>
                <a:latin typeface="Oswald"/>
                <a:ea typeface="Oswald"/>
                <a:cs typeface="Oswald"/>
                <a:sym typeface="Oswald"/>
              </a:rPr>
              <a:t>Форма </a:t>
            </a:r>
            <a:r>
              <a:rPr lang="ru" b="1" dirty="0">
                <a:solidFill>
                  <a:schemeClr val="tx1"/>
                </a:solidFill>
                <a:latin typeface="Oswald"/>
                <a:ea typeface="Oswald"/>
                <a:cs typeface="Oswald"/>
                <a:sym typeface="Oswald"/>
              </a:rPr>
              <a:t>предоставления – денежная</a:t>
            </a:r>
          </a:p>
          <a:p>
            <a:pPr marL="460800" marR="0" lvl="0" indent="-312950" algn="l" rtl="0">
              <a:spcBef>
                <a:spcPts val="0"/>
              </a:spcBef>
              <a:spcAft>
                <a:spcPts val="0"/>
              </a:spcAft>
              <a:buClr>
                <a:schemeClr val="dk2"/>
              </a:buClr>
              <a:buSzPts val="1300"/>
              <a:buFont typeface="Oswald"/>
              <a:buChar char="●"/>
            </a:pPr>
            <a:r>
              <a:rPr lang="ru" dirty="0" smtClean="0">
                <a:solidFill>
                  <a:schemeClr val="tx1"/>
                </a:solidFill>
                <a:latin typeface="Oswald"/>
                <a:ea typeface="Oswald"/>
                <a:cs typeface="Oswald"/>
                <a:sym typeface="Oswald"/>
              </a:rPr>
              <a:t>Размер </a:t>
            </a:r>
            <a:r>
              <a:rPr lang="ru" dirty="0">
                <a:solidFill>
                  <a:schemeClr val="tx1"/>
                </a:solidFill>
                <a:latin typeface="Oswald"/>
                <a:ea typeface="Oswald"/>
                <a:cs typeface="Oswald"/>
                <a:sym typeface="Oswald"/>
              </a:rPr>
              <a:t>выплаты: 12 784,5 руб. ( по состоянию на 01.09.2025)</a:t>
            </a:r>
            <a:endParaRPr dirty="0">
              <a:solidFill>
                <a:schemeClr val="tx1"/>
              </a:solidFill>
              <a:latin typeface="Oswald"/>
              <a:ea typeface="Oswald"/>
              <a:cs typeface="Oswald"/>
              <a:sym typeface="Oswald"/>
            </a:endParaRPr>
          </a:p>
          <a:p>
            <a:pPr marL="0" marR="0" lvl="0" indent="0" algn="ctr" rtl="0">
              <a:spcBef>
                <a:spcPts val="0"/>
              </a:spcBef>
              <a:spcAft>
                <a:spcPts val="0"/>
              </a:spcAft>
              <a:buNone/>
            </a:pPr>
            <a:endParaRPr dirty="0" smtClean="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r>
              <a:rPr lang="ru" b="1" dirty="0" smtClean="0">
                <a:solidFill>
                  <a:schemeClr val="tx1"/>
                </a:solidFill>
                <a:highlight>
                  <a:schemeClr val="lt2"/>
                </a:highlight>
                <a:latin typeface="Oswald"/>
                <a:ea typeface="Oswald"/>
                <a:cs typeface="Oswald"/>
                <a:sym typeface="Oswald"/>
              </a:rPr>
              <a:t>Периодичность выплаты</a:t>
            </a:r>
            <a:endParaRPr b="1" dirty="0" smtClean="0">
              <a:solidFill>
                <a:schemeClr val="tx1"/>
              </a:solidFill>
              <a:highlight>
                <a:schemeClr val="lt2"/>
              </a:highlight>
              <a:latin typeface="Oswald"/>
              <a:ea typeface="Oswald"/>
              <a:cs typeface="Oswald"/>
              <a:sym typeface="Oswald"/>
            </a:endParaRPr>
          </a:p>
          <a:p>
            <a:pPr marL="460800" indent="-312950">
              <a:buClr>
                <a:schemeClr val="dk2"/>
              </a:buClr>
              <a:buSzPts val="1300"/>
              <a:buFont typeface="Oswald"/>
              <a:buChar char="●"/>
            </a:pPr>
            <a:r>
              <a:rPr lang="ru-RU" dirty="0" smtClean="0">
                <a:solidFill>
                  <a:schemeClr val="tx1"/>
                </a:solidFill>
                <a:latin typeface="Oswald"/>
                <a:ea typeface="Oswald"/>
                <a:cs typeface="Oswald"/>
                <a:sym typeface="Oswald"/>
              </a:rPr>
              <a:t>Ежемесячно</a:t>
            </a:r>
            <a:endParaRPr lang="ru-RU" dirty="0">
              <a:solidFill>
                <a:schemeClr val="tx1"/>
              </a:solidFill>
              <a:highlight>
                <a:srgbClr val="FF0000"/>
              </a:highlight>
              <a:latin typeface="Oswald"/>
              <a:ea typeface="Oswald"/>
              <a:cs typeface="Oswald"/>
              <a:sym typeface="Oswald"/>
            </a:endParaRPr>
          </a:p>
        </p:txBody>
      </p:sp>
      <p:sp>
        <p:nvSpPr>
          <p:cNvPr id="115" name="Google Shape;115;p17"/>
          <p:cNvSpPr txBox="1"/>
          <p:nvPr/>
        </p:nvSpPr>
        <p:spPr>
          <a:xfrm>
            <a:off x="747505" y="123478"/>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a:ea typeface="Oswald"/>
                <a:cs typeface="Oswald"/>
                <a:sym typeface="Oswald"/>
              </a:rPr>
              <a:t>КОД МЕРЫ </a:t>
            </a:r>
            <a:r>
              <a:rPr lang="ru" sz="1500" b="1" dirty="0" smtClean="0">
                <a:solidFill>
                  <a:schemeClr val="tx1"/>
                </a:solidFill>
                <a:latin typeface="Oswald"/>
                <a:ea typeface="Oswald"/>
                <a:cs typeface="Oswald"/>
                <a:sym typeface="Oswald"/>
              </a:rPr>
              <a:t>0448</a:t>
            </a:r>
            <a:endParaRPr sz="1500" b="1" dirty="0">
              <a:solidFill>
                <a:schemeClr val="tx1"/>
              </a:solidFill>
              <a:latin typeface="Oswald"/>
              <a:ea typeface="Oswald"/>
              <a:cs typeface="Oswald"/>
              <a:sym typeface="Oswald"/>
            </a:endParaRPr>
          </a:p>
        </p:txBody>
      </p:sp>
    </p:spTree>
    <p:extLst>
      <p:ext uri="{BB962C8B-B14F-4D97-AF65-F5344CB8AC3E}">
        <p14:creationId xmlns:p14="http://schemas.microsoft.com/office/powerpoint/2010/main" val="5853102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6" name="Google Shape;156;p23"/>
          <p:cNvSpPr/>
          <p:nvPr/>
        </p:nvSpPr>
        <p:spPr>
          <a:xfrm>
            <a:off x="539552" y="1203598"/>
            <a:ext cx="8053500" cy="2776418"/>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sz="1500" b="1" dirty="0">
                <a:solidFill>
                  <a:schemeClr val="tx1"/>
                </a:solidFill>
                <a:latin typeface="Oswald"/>
                <a:ea typeface="Oswald"/>
                <a:cs typeface="Oswald"/>
                <a:sym typeface="Oswald"/>
              </a:rPr>
              <a:t>Нормативные основания</a:t>
            </a:r>
            <a:endParaRPr sz="1500" b="1" dirty="0">
              <a:solidFill>
                <a:schemeClr val="tx1"/>
              </a:solidFill>
              <a:latin typeface="Oswald"/>
              <a:ea typeface="Oswald"/>
              <a:cs typeface="Oswald"/>
              <a:sym typeface="Oswald"/>
            </a:endParaRPr>
          </a:p>
          <a:p>
            <a:pPr marL="460800" lvl="0" indent="-319300" algn="just">
              <a:buClr>
                <a:schemeClr val="dk2"/>
              </a:buClr>
              <a:buSzPts val="1400"/>
              <a:buFont typeface="Oswald"/>
              <a:buChar char="●"/>
            </a:pPr>
            <a:r>
              <a:rPr lang="ru-RU" sz="1500" dirty="0" smtClean="0">
                <a:solidFill>
                  <a:schemeClr val="tx1"/>
                </a:solidFill>
                <a:latin typeface="Oswald"/>
                <a:ea typeface="Oswald"/>
                <a:cs typeface="Oswald"/>
                <a:sym typeface="Oswald"/>
              </a:rPr>
              <a:t>Федеральный </a:t>
            </a:r>
            <a:r>
              <a:rPr lang="ru-RU" sz="1500" dirty="0">
                <a:solidFill>
                  <a:schemeClr val="tx1"/>
                </a:solidFill>
                <a:latin typeface="Oswald"/>
                <a:ea typeface="Oswald"/>
                <a:cs typeface="Oswald"/>
                <a:sym typeface="Oswald"/>
              </a:rPr>
              <a:t>закон от 29 </a:t>
            </a:r>
            <a:r>
              <a:rPr lang="ru-RU" sz="1500" dirty="0" smtClean="0">
                <a:solidFill>
                  <a:schemeClr val="tx1"/>
                </a:solidFill>
                <a:latin typeface="Oswald"/>
                <a:ea typeface="Oswald"/>
                <a:cs typeface="Oswald"/>
                <a:sym typeface="Oswald"/>
              </a:rPr>
              <a:t>декабря 2012 </a:t>
            </a:r>
            <a:r>
              <a:rPr lang="ru-RU" sz="1500" dirty="0">
                <a:solidFill>
                  <a:schemeClr val="tx1"/>
                </a:solidFill>
                <a:latin typeface="Oswald"/>
                <a:ea typeface="Oswald"/>
                <a:cs typeface="Oswald"/>
                <a:sym typeface="Oswald"/>
              </a:rPr>
              <a:t>года № 273-ФЗ </a:t>
            </a:r>
            <a:r>
              <a:rPr lang="ru-RU" sz="1500" dirty="0" smtClean="0">
                <a:solidFill>
                  <a:schemeClr val="tx1"/>
                </a:solidFill>
                <a:latin typeface="Oswald"/>
                <a:ea typeface="Oswald"/>
                <a:cs typeface="Oswald"/>
                <a:sym typeface="Oswald"/>
              </a:rPr>
              <a:t>«Об </a:t>
            </a:r>
            <a:r>
              <a:rPr lang="ru-RU" sz="1500" dirty="0">
                <a:solidFill>
                  <a:schemeClr val="tx1"/>
                </a:solidFill>
                <a:latin typeface="Oswald"/>
                <a:ea typeface="Oswald"/>
                <a:cs typeface="Oswald"/>
                <a:sym typeface="Oswald"/>
              </a:rPr>
              <a:t>образовании </a:t>
            </a:r>
            <a:r>
              <a:rPr lang="ru-RU" sz="1500" dirty="0" smtClean="0">
                <a:solidFill>
                  <a:schemeClr val="tx1"/>
                </a:solidFill>
                <a:latin typeface="Oswald"/>
                <a:ea typeface="Oswald"/>
                <a:cs typeface="Oswald"/>
                <a:sym typeface="Oswald"/>
              </a:rPr>
              <a:t>в </a:t>
            </a:r>
            <a:r>
              <a:rPr lang="ru-RU" sz="1500" dirty="0">
                <a:solidFill>
                  <a:schemeClr val="tx1"/>
                </a:solidFill>
                <a:latin typeface="Oswald"/>
                <a:ea typeface="Oswald"/>
                <a:cs typeface="Oswald"/>
                <a:sym typeface="Oswald"/>
              </a:rPr>
              <a:t>Российской </a:t>
            </a:r>
            <a:r>
              <a:rPr lang="ru-RU" sz="1500" dirty="0" smtClean="0">
                <a:solidFill>
                  <a:schemeClr val="tx1"/>
                </a:solidFill>
                <a:latin typeface="Oswald"/>
                <a:ea typeface="Oswald"/>
                <a:cs typeface="Oswald"/>
                <a:sym typeface="Oswald"/>
              </a:rPr>
              <a:t>Федерации»</a:t>
            </a:r>
            <a:endParaRPr lang="ru-RU" sz="1500" dirty="0">
              <a:solidFill>
                <a:schemeClr val="tx1"/>
              </a:solidFill>
              <a:latin typeface="Oswald"/>
              <a:ea typeface="Oswald"/>
              <a:cs typeface="Oswald"/>
              <a:sym typeface="Oswald"/>
            </a:endParaRPr>
          </a:p>
          <a:p>
            <a:pPr marL="460800" lvl="0" indent="-319300" algn="just">
              <a:buClr>
                <a:schemeClr val="dk2"/>
              </a:buClr>
              <a:buSzPts val="1400"/>
              <a:buFont typeface="Oswald"/>
              <a:buChar char="●"/>
            </a:pPr>
            <a:r>
              <a:rPr lang="ru-RU" sz="1500" dirty="0">
                <a:solidFill>
                  <a:schemeClr val="tx1"/>
                </a:solidFill>
                <a:latin typeface="Oswald"/>
                <a:ea typeface="Oswald"/>
                <a:cs typeface="Oswald"/>
                <a:sym typeface="Oswald"/>
              </a:rPr>
              <a:t>Закон Свердловской области от 15 июля 2013 года № 78-ОЗ </a:t>
            </a:r>
            <a:r>
              <a:rPr lang="ru-RU" sz="1500" dirty="0" smtClean="0">
                <a:solidFill>
                  <a:schemeClr val="tx1"/>
                </a:solidFill>
                <a:latin typeface="Oswald"/>
                <a:ea typeface="Oswald"/>
                <a:cs typeface="Oswald"/>
                <a:sym typeface="Oswald"/>
              </a:rPr>
              <a:t>«Об </a:t>
            </a:r>
            <a:r>
              <a:rPr lang="ru-RU" sz="1500" dirty="0">
                <a:solidFill>
                  <a:schemeClr val="tx1"/>
                </a:solidFill>
                <a:latin typeface="Oswald"/>
                <a:ea typeface="Oswald"/>
                <a:cs typeface="Oswald"/>
                <a:sym typeface="Oswald"/>
              </a:rPr>
              <a:t>образовании </a:t>
            </a:r>
            <a:r>
              <a:rPr lang="ru-RU" sz="1500" dirty="0" smtClean="0">
                <a:solidFill>
                  <a:schemeClr val="tx1"/>
                </a:solidFill>
                <a:latin typeface="Oswald"/>
                <a:ea typeface="Oswald"/>
                <a:cs typeface="Oswald"/>
                <a:sym typeface="Oswald"/>
              </a:rPr>
              <a:t>в </a:t>
            </a:r>
            <a:r>
              <a:rPr lang="ru-RU" sz="1500" dirty="0">
                <a:solidFill>
                  <a:schemeClr val="tx1"/>
                </a:solidFill>
                <a:latin typeface="Oswald"/>
                <a:ea typeface="Oswald"/>
                <a:cs typeface="Oswald"/>
                <a:sym typeface="Oswald"/>
              </a:rPr>
              <a:t>Свердловской </a:t>
            </a:r>
            <a:r>
              <a:rPr lang="ru-RU" sz="1500" dirty="0" smtClean="0">
                <a:solidFill>
                  <a:schemeClr val="tx1"/>
                </a:solidFill>
                <a:latin typeface="Oswald"/>
                <a:ea typeface="Oswald"/>
                <a:cs typeface="Oswald"/>
                <a:sym typeface="Oswald"/>
              </a:rPr>
              <a:t>области»</a:t>
            </a:r>
            <a:endParaRPr lang="ru-RU" sz="1500" dirty="0">
              <a:solidFill>
                <a:schemeClr val="tx1"/>
              </a:solidFill>
              <a:latin typeface="Oswald"/>
              <a:ea typeface="Oswald"/>
              <a:cs typeface="Oswald"/>
              <a:sym typeface="Oswald"/>
            </a:endParaRPr>
          </a:p>
          <a:p>
            <a:pPr marL="0" marR="0" lvl="0" indent="0" algn="ctr" rtl="0">
              <a:spcBef>
                <a:spcPts val="0"/>
              </a:spcBef>
              <a:spcAft>
                <a:spcPts val="0"/>
              </a:spcAft>
              <a:buNone/>
            </a:pPr>
            <a:endParaRPr sz="1500" dirty="0">
              <a:solidFill>
                <a:schemeClr val="tx1"/>
              </a:solidFill>
              <a:latin typeface="Oswald"/>
              <a:ea typeface="Oswald"/>
              <a:cs typeface="Oswald"/>
              <a:sym typeface="Oswald"/>
            </a:endParaRPr>
          </a:p>
          <a:p>
            <a:pPr marL="0" lvl="0" indent="0" algn="ctr" rtl="0">
              <a:spcBef>
                <a:spcPts val="0"/>
              </a:spcBef>
              <a:spcAft>
                <a:spcPts val="0"/>
              </a:spcAft>
              <a:buNone/>
            </a:pPr>
            <a:r>
              <a:rPr lang="ru" sz="1500" b="1" dirty="0">
                <a:solidFill>
                  <a:schemeClr val="tx1"/>
                </a:solidFill>
                <a:latin typeface="Oswald"/>
                <a:ea typeface="Oswald"/>
                <a:cs typeface="Oswald"/>
                <a:sym typeface="Oswald"/>
              </a:rPr>
              <a:t>Форма предоставления - </a:t>
            </a:r>
            <a:r>
              <a:rPr lang="ru-RU" sz="1500" b="1" dirty="0" smtClean="0">
                <a:solidFill>
                  <a:schemeClr val="tx1"/>
                </a:solidFill>
                <a:latin typeface="Oswald"/>
                <a:ea typeface="Oswald"/>
                <a:cs typeface="Oswald"/>
                <a:sym typeface="Oswald"/>
              </a:rPr>
              <a:t>натуральная</a:t>
            </a:r>
            <a:endParaRPr sz="1500" b="1" dirty="0">
              <a:solidFill>
                <a:schemeClr val="tx1"/>
              </a:solidFill>
              <a:latin typeface="Oswald"/>
              <a:ea typeface="Oswald"/>
              <a:cs typeface="Oswald"/>
              <a:sym typeface="Oswald"/>
            </a:endParaRPr>
          </a:p>
          <a:p>
            <a:pPr marL="460800" lvl="0" indent="-312950" algn="just">
              <a:buClr>
                <a:schemeClr val="dk2"/>
              </a:buClr>
              <a:buSzPts val="1300"/>
              <a:buFont typeface="Oswald"/>
              <a:buChar char="●"/>
            </a:pPr>
            <a:r>
              <a:rPr lang="ru-RU" sz="1500" dirty="0" smtClean="0">
                <a:solidFill>
                  <a:schemeClr val="tx1"/>
                </a:solidFill>
                <a:latin typeface="Oswald"/>
                <a:ea typeface="Oswald"/>
                <a:cs typeface="Oswald"/>
                <a:sym typeface="Oswald"/>
              </a:rPr>
              <a:t>За </a:t>
            </a:r>
            <a:r>
              <a:rPr lang="ru-RU" sz="1500" dirty="0">
                <a:solidFill>
                  <a:schemeClr val="tx1"/>
                </a:solidFill>
                <a:latin typeface="Oswald"/>
                <a:ea typeface="Oswald"/>
                <a:cs typeface="Oswald"/>
                <a:sym typeface="Oswald"/>
              </a:rPr>
              <a:t>счет субсидий из областного бюджета на финансовое обеспечение выполнения государственного задания учреждениями</a:t>
            </a:r>
          </a:p>
          <a:p>
            <a:pPr marL="0" lvl="0" indent="0" algn="ctr" rtl="0">
              <a:spcBef>
                <a:spcPts val="0"/>
              </a:spcBef>
              <a:spcAft>
                <a:spcPts val="0"/>
              </a:spcAft>
              <a:buNone/>
            </a:pPr>
            <a:endParaRPr lang="ru" sz="1500" b="1" dirty="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r>
              <a:rPr lang="ru" sz="1500" b="1" dirty="0">
                <a:solidFill>
                  <a:schemeClr val="tx1"/>
                </a:solidFill>
                <a:highlight>
                  <a:schemeClr val="lt2"/>
                </a:highlight>
                <a:latin typeface="Oswald"/>
                <a:ea typeface="Oswald"/>
                <a:cs typeface="Oswald"/>
                <a:sym typeface="Oswald"/>
              </a:rPr>
              <a:t>Периодичность выплаты</a:t>
            </a:r>
            <a:endParaRPr sz="1500" b="1" dirty="0">
              <a:solidFill>
                <a:schemeClr val="tx1"/>
              </a:solidFill>
              <a:highlight>
                <a:schemeClr val="lt2"/>
              </a:highlight>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500" dirty="0">
                <a:solidFill>
                  <a:schemeClr val="tx1"/>
                </a:solidFill>
                <a:latin typeface="Oswald"/>
                <a:ea typeface="Oswald"/>
                <a:cs typeface="Oswald"/>
                <a:sym typeface="Oswald"/>
              </a:rPr>
              <a:t>Ежемесячно</a:t>
            </a:r>
            <a:endParaRPr sz="1500" dirty="0">
              <a:solidFill>
                <a:schemeClr val="tx1"/>
              </a:solidFill>
              <a:highlight>
                <a:srgbClr val="FF0000"/>
              </a:highlight>
              <a:latin typeface="Oswald"/>
              <a:ea typeface="Oswald"/>
              <a:cs typeface="Oswald"/>
              <a:sym typeface="Oswald"/>
            </a:endParaRPr>
          </a:p>
        </p:txBody>
      </p:sp>
      <p:sp>
        <p:nvSpPr>
          <p:cNvPr id="6" name="Google Shape;162;p24"/>
          <p:cNvSpPr txBox="1"/>
          <p:nvPr/>
        </p:nvSpPr>
        <p:spPr>
          <a:xfrm>
            <a:off x="747150" y="255952"/>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a:ea typeface="Oswald"/>
                <a:cs typeface="Oswald"/>
                <a:sym typeface="Oswald"/>
              </a:rPr>
              <a:t>КОД МЕРЫ </a:t>
            </a:r>
            <a:r>
              <a:rPr lang="ru" sz="1500" b="1" dirty="0" smtClean="0">
                <a:solidFill>
                  <a:schemeClr val="tx1"/>
                </a:solidFill>
                <a:latin typeface="Oswald"/>
                <a:ea typeface="Oswald"/>
                <a:cs typeface="Oswald"/>
                <a:sym typeface="Oswald"/>
              </a:rPr>
              <a:t>7711</a:t>
            </a:r>
            <a:endParaRPr sz="1500" b="1" dirty="0">
              <a:solidFill>
                <a:schemeClr val="tx1"/>
              </a:solidFill>
              <a:latin typeface="Oswald"/>
              <a:ea typeface="Oswald"/>
              <a:cs typeface="Oswald"/>
              <a:sym typeface="Oswald"/>
            </a:endParaRPr>
          </a:p>
        </p:txBody>
      </p:sp>
      <p:sp>
        <p:nvSpPr>
          <p:cNvPr id="7" name="Google Shape;164;p24"/>
          <p:cNvSpPr txBox="1">
            <a:spLocks/>
          </p:cNvSpPr>
          <p:nvPr/>
        </p:nvSpPr>
        <p:spPr>
          <a:xfrm>
            <a:off x="2674050" y="256227"/>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Tx/>
            </a:pPr>
            <a:r>
              <a:rPr lang="ru-RU" sz="1300" cap="all" dirty="0" smtClean="0">
                <a:solidFill>
                  <a:schemeClr val="tx1"/>
                </a:solidFill>
                <a:latin typeface="Oswald"/>
                <a:ea typeface="Oswald"/>
                <a:cs typeface="Oswald"/>
                <a:sym typeface="Oswald"/>
              </a:rPr>
              <a:t>Освобождение от платы за пользование жилым помещением (платы за наем) в общежитиях образовательных организаций</a:t>
            </a:r>
            <a:endParaRPr lang="ru-RU" sz="2600" cap="all" dirty="0">
              <a:solidFill>
                <a:schemeClr val="tx1"/>
              </a:solidFill>
              <a:latin typeface="Oswald"/>
              <a:ea typeface="Oswald"/>
              <a:cs typeface="Oswald"/>
              <a:sym typeface="Oswald"/>
            </a:endParaRPr>
          </a:p>
        </p:txBody>
      </p:sp>
    </p:spTree>
    <p:extLst>
      <p:ext uri="{BB962C8B-B14F-4D97-AF65-F5344CB8AC3E}">
        <p14:creationId xmlns:p14="http://schemas.microsoft.com/office/powerpoint/2010/main" val="2782086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4"/>
          <p:cNvSpPr txBox="1"/>
          <p:nvPr/>
        </p:nvSpPr>
        <p:spPr>
          <a:xfrm>
            <a:off x="747150" y="255952"/>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a:ea typeface="Oswald"/>
                <a:cs typeface="Oswald"/>
                <a:sym typeface="Oswald"/>
              </a:rPr>
              <a:t>КОД МЕРЫ </a:t>
            </a:r>
            <a:r>
              <a:rPr lang="ru" sz="1500" b="1" dirty="0" smtClean="0">
                <a:solidFill>
                  <a:schemeClr val="tx1"/>
                </a:solidFill>
                <a:latin typeface="Oswald"/>
                <a:ea typeface="Oswald"/>
                <a:cs typeface="Oswald"/>
                <a:sym typeface="Oswald"/>
              </a:rPr>
              <a:t>7711</a:t>
            </a:r>
            <a:endParaRPr sz="1500" b="1" dirty="0">
              <a:solidFill>
                <a:schemeClr val="tx1"/>
              </a:solidFill>
              <a:latin typeface="Oswald"/>
              <a:ea typeface="Oswald"/>
              <a:cs typeface="Oswald"/>
              <a:sym typeface="Oswald"/>
            </a:endParaRPr>
          </a:p>
        </p:txBody>
      </p:sp>
      <p:graphicFrame>
        <p:nvGraphicFramePr>
          <p:cNvPr id="163" name="Google Shape;163;p24"/>
          <p:cNvGraphicFramePr/>
          <p:nvPr>
            <p:extLst>
              <p:ext uri="{D42A27DB-BD31-4B8C-83A1-F6EECF244321}">
                <p14:modId xmlns:p14="http://schemas.microsoft.com/office/powerpoint/2010/main" val="2566118819"/>
              </p:ext>
            </p:extLst>
          </p:nvPr>
        </p:nvGraphicFramePr>
        <p:xfrm>
          <a:off x="300504" y="963652"/>
          <a:ext cx="8494225" cy="3886140"/>
        </p:xfrm>
        <a:graphic>
          <a:graphicData uri="http://schemas.openxmlformats.org/drawingml/2006/table">
            <a:tbl>
              <a:tblPr>
                <a:noFill/>
                <a:tableStyleId>{BF4A3D39-4975-46BA-BE83-8B02B6239DEE}</a:tableStyleId>
              </a:tblPr>
              <a:tblGrid>
                <a:gridCol w="5512925">
                  <a:extLst>
                    <a:ext uri="{9D8B030D-6E8A-4147-A177-3AD203B41FA5}">
                      <a16:colId xmlns:a16="http://schemas.microsoft.com/office/drawing/2014/main" val="20000"/>
                    </a:ext>
                  </a:extLst>
                </a:gridCol>
                <a:gridCol w="2981300">
                  <a:extLst>
                    <a:ext uri="{9D8B030D-6E8A-4147-A177-3AD203B41FA5}">
                      <a16:colId xmlns:a16="http://schemas.microsoft.com/office/drawing/2014/main" val="20001"/>
                    </a:ext>
                  </a:extLst>
                </a:gridCol>
              </a:tblGrid>
              <a:tr h="348000">
                <a:tc>
                  <a:txBody>
                    <a:bodyPr/>
                    <a:lstStyle/>
                    <a:p>
                      <a:pPr marL="0" lvl="0" indent="0" algn="ctr" rtl="0">
                        <a:spcBef>
                          <a:spcPts val="0"/>
                        </a:spcBef>
                        <a:spcAft>
                          <a:spcPts val="0"/>
                        </a:spcAft>
                        <a:buNone/>
                      </a:pPr>
                      <a:r>
                        <a:rPr lang="ru-RU" sz="1200" b="1" dirty="0" smtClean="0">
                          <a:latin typeface="Oswald"/>
                          <a:ea typeface="Oswald"/>
                          <a:cs typeface="Oswald"/>
                          <a:sym typeface="Oswald"/>
                        </a:rPr>
                        <a:t>Возможные категории получателей </a:t>
                      </a:r>
                    </a:p>
                    <a:p>
                      <a:pPr marL="0" lvl="0" indent="0" algn="ctr" rtl="0">
                        <a:spcBef>
                          <a:spcPts val="0"/>
                        </a:spcBef>
                        <a:spcAft>
                          <a:spcPts val="0"/>
                        </a:spcAft>
                        <a:buNone/>
                      </a:pPr>
                      <a:r>
                        <a:rPr lang="ru-RU" sz="1200" b="1" dirty="0" smtClean="0">
                          <a:latin typeface="Oswald"/>
                          <a:ea typeface="Oswald"/>
                          <a:cs typeface="Oswald"/>
                          <a:sym typeface="Oswald"/>
                        </a:rPr>
                        <a:t>(в соответствии с локальными актами образовательных организаций)</a:t>
                      </a:r>
                    </a:p>
                  </a:txBody>
                  <a:tcPr marL="91425" marR="91425" marT="91425" marB="91425"/>
                </a:tc>
                <a:tc>
                  <a:txBody>
                    <a:bodyPr/>
                    <a:lstStyle/>
                    <a:p>
                      <a:pPr marL="0" lvl="0" indent="0" algn="ctr" rtl="0">
                        <a:spcBef>
                          <a:spcPts val="0"/>
                        </a:spcBef>
                        <a:spcAft>
                          <a:spcPts val="0"/>
                        </a:spcAft>
                        <a:buNone/>
                      </a:pPr>
                      <a:r>
                        <a:rPr lang="ru" sz="1200" b="1">
                          <a:latin typeface="Oswald"/>
                          <a:ea typeface="Oswald"/>
                          <a:cs typeface="Oswald"/>
                          <a:sym typeface="Oswald"/>
                        </a:rPr>
                        <a:t>Порядок </a:t>
                      </a:r>
                      <a:r>
                        <a:rPr lang="ru" sz="1200" b="1" smtClean="0">
                          <a:latin typeface="Oswald"/>
                          <a:ea typeface="Oswald"/>
                          <a:cs typeface="Oswald"/>
                          <a:sym typeface="Oswald"/>
                        </a:rPr>
                        <a:t>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335900">
                <a:tc>
                  <a:txBody>
                    <a:bodyPr/>
                    <a:lstStyle/>
                    <a:p>
                      <a:pPr marL="179999" lvl="0" indent="-159424" algn="l" defTabSz="342900" rtl="0" eaLnBrk="1" latinLnBrk="0" hangingPunct="1">
                        <a:spcBef>
                          <a:spcPts val="0"/>
                        </a:spcBef>
                        <a:spcAft>
                          <a:spcPts val="0"/>
                        </a:spcAft>
                        <a:buSzPts val="1150"/>
                        <a:buFont typeface="Oswald"/>
                        <a:buChar char="●"/>
                      </a:pPr>
                      <a:r>
                        <a:rPr lang="ru" sz="1150" kern="1200" dirty="0">
                          <a:solidFill>
                            <a:schemeClr val="tx1"/>
                          </a:solidFill>
                          <a:latin typeface="Oswald"/>
                          <a:ea typeface="Oswald"/>
                          <a:cs typeface="Oswald"/>
                          <a:sym typeface="Oswald"/>
                        </a:rPr>
                        <a:t>Дети-сироты и дети, оставшиеся без попечения родителей </a:t>
                      </a:r>
                      <a:endParaRPr sz="1150" kern="120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Лица из числа детей-сирот и детей, оставшихся без попечения родителей</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Лица, потерявшие в период обучения обоих родителей или единственного родителя</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Дети-инвалиды</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Инвалиды I и II групп,</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Инвалиды с детства</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Подвергшимся воздействию радиации вследствие катастрофы на Чернобыльской АЭС и иных радиационных катастроф, вследствие ядерных испытаний на Семипалатинском полигоне</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Являющимися инвалидами вследствие военной травмы или заболевания, полученных в период прохождения военной службы, и ветеранами боевых действий</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Из числа граждан, проходивших в течение не менее трех лет военную службу по контракту на воинских должностях, подлежащих замещению солдатами, матросами, сержантами, старшинами, и уволенных с военной службы по основаниям, предусмотренным подпунктами </a:t>
                      </a:r>
                      <a:r>
                        <a:rPr lang="ru" sz="1150" dirty="0" smtClean="0">
                          <a:solidFill>
                            <a:schemeClr val="tx1"/>
                          </a:solidFill>
                          <a:latin typeface="Oswald"/>
                          <a:ea typeface="Oswald"/>
                          <a:cs typeface="Oswald"/>
                          <a:sym typeface="Oswald"/>
                        </a:rPr>
                        <a:t>«б«»- «г« </a:t>
                      </a:r>
                      <a:r>
                        <a:rPr lang="ru" sz="1150" dirty="0">
                          <a:solidFill>
                            <a:schemeClr val="tx1"/>
                          </a:solidFill>
                          <a:latin typeface="Oswald"/>
                          <a:ea typeface="Oswald"/>
                          <a:cs typeface="Oswald"/>
                          <a:sym typeface="Oswald"/>
                        </a:rPr>
                        <a:t>пункта 1, подпунктом </a:t>
                      </a:r>
                      <a:r>
                        <a:rPr lang="ru" sz="1150" dirty="0" smtClean="0">
                          <a:solidFill>
                            <a:schemeClr val="tx1"/>
                          </a:solidFill>
                          <a:latin typeface="Oswald"/>
                          <a:ea typeface="Oswald"/>
                          <a:cs typeface="Oswald"/>
                          <a:sym typeface="Oswald"/>
                        </a:rPr>
                        <a:t>«а» </a:t>
                      </a:r>
                      <a:r>
                        <a:rPr lang="ru" sz="1150" dirty="0">
                          <a:solidFill>
                            <a:schemeClr val="tx1"/>
                          </a:solidFill>
                          <a:latin typeface="Oswald"/>
                          <a:ea typeface="Oswald"/>
                          <a:cs typeface="Oswald"/>
                          <a:sym typeface="Oswald"/>
                        </a:rPr>
                        <a:t>пункта 2 и подпунктами </a:t>
                      </a:r>
                      <a:r>
                        <a:rPr lang="ru" sz="1150" dirty="0" smtClean="0">
                          <a:solidFill>
                            <a:schemeClr val="tx1"/>
                          </a:solidFill>
                          <a:latin typeface="Oswald"/>
                          <a:ea typeface="Oswald"/>
                          <a:cs typeface="Oswald"/>
                          <a:sym typeface="Oswald"/>
                        </a:rPr>
                        <a:t>«а» </a:t>
                      </a:r>
                      <a:r>
                        <a:rPr lang="ru" sz="1150" dirty="0">
                          <a:solidFill>
                            <a:schemeClr val="tx1"/>
                          </a:solidFill>
                          <a:latin typeface="Oswald"/>
                          <a:ea typeface="Oswald"/>
                          <a:cs typeface="Oswald"/>
                          <a:sym typeface="Oswald"/>
                        </a:rPr>
                        <a:t>- </a:t>
                      </a:r>
                      <a:r>
                        <a:rPr lang="ru" sz="1150" dirty="0" smtClean="0">
                          <a:solidFill>
                            <a:schemeClr val="tx1"/>
                          </a:solidFill>
                          <a:latin typeface="Oswald"/>
                          <a:ea typeface="Oswald"/>
                          <a:cs typeface="Oswald"/>
                          <a:sym typeface="Oswald"/>
                        </a:rPr>
                        <a:t>«в» </a:t>
                      </a:r>
                      <a:r>
                        <a:rPr lang="ru" sz="1150" dirty="0">
                          <a:solidFill>
                            <a:schemeClr val="tx1"/>
                          </a:solidFill>
                          <a:latin typeface="Oswald"/>
                          <a:ea typeface="Oswald"/>
                          <a:cs typeface="Oswald"/>
                          <a:sym typeface="Oswald"/>
                        </a:rPr>
                        <a:t>пункта 3 статьи 51 Федерального закона от 28 марта 1998 года </a:t>
                      </a:r>
                      <a:r>
                        <a:rPr lang="ru" sz="1150" dirty="0" smtClean="0">
                          <a:solidFill>
                            <a:schemeClr val="tx1"/>
                          </a:solidFill>
                          <a:latin typeface="Oswald"/>
                          <a:ea typeface="Oswald"/>
                          <a:cs typeface="Oswald"/>
                          <a:sym typeface="Oswald"/>
                        </a:rPr>
                        <a:t>№ </a:t>
                      </a:r>
                      <a:r>
                        <a:rPr lang="ru" sz="1150" dirty="0">
                          <a:solidFill>
                            <a:schemeClr val="tx1"/>
                          </a:solidFill>
                          <a:latin typeface="Oswald"/>
                          <a:ea typeface="Oswald"/>
                          <a:cs typeface="Oswald"/>
                          <a:sym typeface="Oswald"/>
                        </a:rPr>
                        <a:t>53-ФЗ </a:t>
                      </a:r>
                      <a:r>
                        <a:rPr lang="ru" sz="1150" dirty="0" smtClean="0">
                          <a:solidFill>
                            <a:schemeClr val="tx1"/>
                          </a:solidFill>
                          <a:latin typeface="Oswald"/>
                          <a:ea typeface="Oswald"/>
                          <a:cs typeface="Oswald"/>
                          <a:sym typeface="Oswald"/>
                        </a:rPr>
                        <a:t>«О </a:t>
                      </a:r>
                      <a:r>
                        <a:rPr lang="ru" sz="1150" dirty="0">
                          <a:solidFill>
                            <a:schemeClr val="tx1"/>
                          </a:solidFill>
                          <a:latin typeface="Oswald"/>
                          <a:ea typeface="Oswald"/>
                          <a:cs typeface="Oswald"/>
                          <a:sym typeface="Oswald"/>
                        </a:rPr>
                        <a:t>воинской обязанности и военной </a:t>
                      </a:r>
                      <a:r>
                        <a:rPr lang="ru" sz="1150" dirty="0" smtClean="0">
                          <a:solidFill>
                            <a:schemeClr val="tx1"/>
                          </a:solidFill>
                          <a:latin typeface="Oswald"/>
                          <a:ea typeface="Oswald"/>
                          <a:cs typeface="Oswald"/>
                          <a:sym typeface="Oswald"/>
                        </a:rPr>
                        <a:t>службе»</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Получившие</a:t>
                      </a:r>
                      <a:r>
                        <a:rPr lang="ru" sz="1150" baseline="0" dirty="0">
                          <a:solidFill>
                            <a:schemeClr val="tx1"/>
                          </a:solidFill>
                          <a:latin typeface="Oswald"/>
                          <a:ea typeface="Oswald"/>
                          <a:cs typeface="Oswald"/>
                          <a:sym typeface="Oswald"/>
                        </a:rPr>
                        <a:t> </a:t>
                      </a:r>
                      <a:r>
                        <a:rPr lang="ru" sz="1150" dirty="0">
                          <a:solidFill>
                            <a:schemeClr val="tx1"/>
                          </a:solidFill>
                          <a:latin typeface="Oswald"/>
                          <a:ea typeface="Oswald"/>
                          <a:cs typeface="Oswald"/>
                          <a:sym typeface="Oswald"/>
                        </a:rPr>
                        <a:t>государственную социальную помощь</a:t>
                      </a:r>
                      <a:endParaRPr sz="1150" dirty="0">
                        <a:solidFill>
                          <a:schemeClr val="tx1"/>
                        </a:solidFill>
                        <a:latin typeface="Oswald"/>
                        <a:ea typeface="Oswald"/>
                        <a:cs typeface="Oswald"/>
                        <a:sym typeface="Oswald"/>
                      </a:endParaRPr>
                    </a:p>
                  </a:txBody>
                  <a:tcPr marL="91425" marR="91425" marT="91425" marB="91425"/>
                </a:tc>
                <a:tc>
                  <a:txBody>
                    <a:bodyPr/>
                    <a:lstStyle/>
                    <a:p>
                      <a:pPr marL="179999" lvl="0" indent="-158750"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Подача заявления руководителю образовательной организации</a:t>
                      </a:r>
                      <a:endParaRPr sz="1150" dirty="0">
                        <a:solidFill>
                          <a:schemeClr val="tx1"/>
                        </a:solidFill>
                        <a:latin typeface="Oswald"/>
                        <a:ea typeface="Oswald"/>
                        <a:cs typeface="Oswald"/>
                        <a:sym typeface="Oswald"/>
                      </a:endParaRPr>
                    </a:p>
                    <a:p>
                      <a:pPr marL="179999" lvl="0" indent="-158750"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Документы, подтверждающий соответствие одной из категорий граждан, определенных частью 5 статьи 36 Федерального </a:t>
                      </a:r>
                      <a:r>
                        <a:rPr lang="ru" sz="1150" dirty="0" smtClean="0">
                          <a:solidFill>
                            <a:schemeClr val="tx1"/>
                          </a:solidFill>
                          <a:latin typeface="Oswald"/>
                          <a:ea typeface="Oswald"/>
                          <a:cs typeface="Oswald"/>
                          <a:sym typeface="Oswald"/>
                        </a:rPr>
                        <a:t>закона</a:t>
                      </a:r>
                      <a:br>
                        <a:rPr lang="ru" sz="1150" dirty="0" smtClean="0">
                          <a:solidFill>
                            <a:schemeClr val="tx1"/>
                          </a:solidFill>
                          <a:latin typeface="Oswald"/>
                          <a:ea typeface="Oswald"/>
                          <a:cs typeface="Oswald"/>
                          <a:sym typeface="Oswald"/>
                        </a:rPr>
                      </a:br>
                      <a:r>
                        <a:rPr lang="ru" sz="1150" dirty="0" smtClean="0">
                          <a:solidFill>
                            <a:schemeClr val="tx1"/>
                          </a:solidFill>
                          <a:latin typeface="Oswald"/>
                          <a:ea typeface="Oswald"/>
                          <a:cs typeface="Oswald"/>
                          <a:sym typeface="Oswald"/>
                        </a:rPr>
                        <a:t> </a:t>
                      </a:r>
                      <a:r>
                        <a:rPr lang="ru" sz="1150" dirty="0">
                          <a:solidFill>
                            <a:schemeClr val="tx1"/>
                          </a:solidFill>
                          <a:latin typeface="Oswald"/>
                          <a:ea typeface="Oswald"/>
                          <a:cs typeface="Oswald"/>
                          <a:sym typeface="Oswald"/>
                        </a:rPr>
                        <a:t>от 29 декабря 2012 года </a:t>
                      </a:r>
                      <a:r>
                        <a:rPr lang="ru" sz="1150" dirty="0" smtClean="0">
                          <a:solidFill>
                            <a:schemeClr val="tx1"/>
                          </a:solidFill>
                          <a:latin typeface="Oswald"/>
                          <a:ea typeface="Oswald"/>
                          <a:cs typeface="Oswald"/>
                          <a:sym typeface="Oswald"/>
                        </a:rPr>
                        <a:t>№ </a:t>
                      </a:r>
                      <a:r>
                        <a:rPr lang="ru" sz="1150" dirty="0">
                          <a:solidFill>
                            <a:schemeClr val="tx1"/>
                          </a:solidFill>
                          <a:latin typeface="Oswald"/>
                          <a:ea typeface="Oswald"/>
                          <a:cs typeface="Oswald"/>
                          <a:sym typeface="Oswald"/>
                        </a:rPr>
                        <a:t>273-ФЗ </a:t>
                      </a:r>
                      <a:r>
                        <a:rPr lang="ru" sz="1150" dirty="0" smtClean="0">
                          <a:solidFill>
                            <a:schemeClr val="tx1"/>
                          </a:solidFill>
                          <a:latin typeface="Oswald"/>
                          <a:ea typeface="Oswald"/>
                          <a:cs typeface="Oswald"/>
                          <a:sym typeface="Oswald"/>
                        </a:rPr>
                        <a:t/>
                      </a:r>
                      <a:br>
                        <a:rPr lang="ru" sz="1150" dirty="0" smtClean="0">
                          <a:solidFill>
                            <a:schemeClr val="tx1"/>
                          </a:solidFill>
                          <a:latin typeface="Oswald"/>
                          <a:ea typeface="Oswald"/>
                          <a:cs typeface="Oswald"/>
                          <a:sym typeface="Oswald"/>
                        </a:rPr>
                      </a:br>
                      <a:r>
                        <a:rPr lang="ru" sz="1150" dirty="0" smtClean="0">
                          <a:solidFill>
                            <a:schemeClr val="tx1"/>
                          </a:solidFill>
                          <a:latin typeface="Oswald"/>
                          <a:ea typeface="Oswald"/>
                          <a:cs typeface="Oswald"/>
                          <a:sym typeface="Oswald"/>
                        </a:rPr>
                        <a:t>«Об </a:t>
                      </a:r>
                      <a:r>
                        <a:rPr lang="ru" sz="1150" dirty="0">
                          <a:solidFill>
                            <a:schemeClr val="tx1"/>
                          </a:solidFill>
                          <a:latin typeface="Oswald"/>
                          <a:ea typeface="Oswald"/>
                          <a:cs typeface="Oswald"/>
                          <a:sym typeface="Oswald"/>
                        </a:rPr>
                        <a:t>образовании в Российской </a:t>
                      </a:r>
                      <a:r>
                        <a:rPr lang="ru" sz="1150" dirty="0" smtClean="0">
                          <a:solidFill>
                            <a:schemeClr val="tx1"/>
                          </a:solidFill>
                          <a:latin typeface="Oswald"/>
                          <a:ea typeface="Oswald"/>
                          <a:cs typeface="Oswald"/>
                          <a:sym typeface="Oswald"/>
                        </a:rPr>
                        <a:t>Федерации»</a:t>
                      </a:r>
                      <a:endParaRPr sz="115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164" name="Google Shape;164;p24"/>
          <p:cNvSpPr txBox="1">
            <a:spLocks noGrp="1"/>
          </p:cNvSpPr>
          <p:nvPr>
            <p:ph type="ctrTitle"/>
          </p:nvPr>
        </p:nvSpPr>
        <p:spPr>
          <a:xfrm>
            <a:off x="2674050" y="256227"/>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buClr>
                <a:schemeClr val="dk1"/>
              </a:buClr>
              <a:buSzPts val="1100"/>
            </a:pPr>
            <a:r>
              <a:rPr lang="ru-RU" sz="1300" cap="all" dirty="0" smtClean="0">
                <a:solidFill>
                  <a:schemeClr val="tx1"/>
                </a:solidFill>
                <a:latin typeface="Oswald"/>
                <a:ea typeface="Oswald"/>
                <a:cs typeface="Oswald"/>
                <a:sym typeface="Oswald"/>
              </a:rPr>
              <a:t>Освобождение от </a:t>
            </a:r>
            <a:r>
              <a:rPr lang="ru-RU" sz="1300" cap="all" dirty="0">
                <a:solidFill>
                  <a:schemeClr val="tx1"/>
                </a:solidFill>
                <a:latin typeface="Oswald"/>
                <a:ea typeface="Oswald"/>
                <a:cs typeface="Oswald"/>
                <a:sym typeface="Oswald"/>
              </a:rPr>
              <a:t>платы за пользование жилым помещением (платы за наем) в общежитиях образовательных организаций</a:t>
            </a:r>
            <a:endParaRPr sz="2600" cap="all" dirty="0">
              <a:solidFill>
                <a:schemeClr val="tx1"/>
              </a:solidFill>
              <a:latin typeface="Oswald"/>
              <a:ea typeface="Oswald"/>
              <a:cs typeface="Oswald"/>
              <a:sym typeface="Oswald"/>
            </a:endParaRPr>
          </a:p>
        </p:txBody>
      </p:sp>
    </p:spTree>
    <p:extLst>
      <p:ext uri="{BB962C8B-B14F-4D97-AF65-F5344CB8AC3E}">
        <p14:creationId xmlns:p14="http://schemas.microsoft.com/office/powerpoint/2010/main" val="1402336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graphicFrame>
        <p:nvGraphicFramePr>
          <p:cNvPr id="122" name="Google Shape;122;p18"/>
          <p:cNvGraphicFramePr/>
          <p:nvPr>
            <p:extLst>
              <p:ext uri="{D42A27DB-BD31-4B8C-83A1-F6EECF244321}">
                <p14:modId xmlns:p14="http://schemas.microsoft.com/office/powerpoint/2010/main" val="1424258971"/>
              </p:ext>
            </p:extLst>
          </p:nvPr>
        </p:nvGraphicFramePr>
        <p:xfrm>
          <a:off x="311731" y="879823"/>
          <a:ext cx="8494225" cy="420618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ctr" rtl="0">
                        <a:spcBef>
                          <a:spcPts val="0"/>
                        </a:spcBef>
                        <a:spcAft>
                          <a:spcPts val="0"/>
                        </a:spcAft>
                        <a:buNone/>
                      </a:pPr>
                      <a:r>
                        <a:rPr lang="ru-RU" sz="1200" b="1" dirty="0">
                          <a:solidFill>
                            <a:schemeClr val="tx1"/>
                          </a:solidFill>
                          <a:latin typeface="Oswald"/>
                          <a:ea typeface="Oswald"/>
                          <a:cs typeface="Oswald"/>
                          <a:sym typeface="Oswald"/>
                        </a:rPr>
                        <a:t>Категория получателей </a:t>
                      </a:r>
                      <a:endParaRPr lang="ru-RU" sz="1200" b="1" dirty="0" smtClean="0">
                        <a:solidFill>
                          <a:schemeClr val="tx1"/>
                        </a:solidFill>
                        <a:latin typeface="Oswald"/>
                        <a:ea typeface="Oswald"/>
                        <a:cs typeface="Oswald"/>
                        <a:sym typeface="Oswald"/>
                      </a:endParaRPr>
                    </a:p>
                    <a:p>
                      <a:pPr marL="0" lvl="0" indent="0" algn="ctr" rtl="0">
                        <a:spcBef>
                          <a:spcPts val="0"/>
                        </a:spcBef>
                        <a:spcAft>
                          <a:spcPts val="0"/>
                        </a:spcAft>
                        <a:buNone/>
                      </a:pPr>
                      <a:r>
                        <a:rPr lang="ru-RU" sz="1200" b="1" dirty="0" smtClean="0">
                          <a:solidFill>
                            <a:schemeClr val="tx1"/>
                          </a:solidFill>
                          <a:latin typeface="Oswald"/>
                          <a:ea typeface="Oswald"/>
                          <a:cs typeface="Oswald"/>
                          <a:sym typeface="Oswald"/>
                        </a:rPr>
                        <a:t>(</a:t>
                      </a:r>
                      <a:r>
                        <a:rPr lang="ru-RU" sz="1200" b="1" dirty="0">
                          <a:solidFill>
                            <a:schemeClr val="tx1"/>
                          </a:solidFill>
                          <a:latin typeface="Oswald"/>
                          <a:ea typeface="Oswald"/>
                          <a:cs typeface="Oswald"/>
                          <a:sym typeface="Oswald"/>
                        </a:rPr>
                        <a:t>в соответствии с НПА Свердловской области)</a:t>
                      </a:r>
                      <a:endParaRPr sz="1200" b="1" dirty="0">
                        <a:solidFill>
                          <a:schemeClr val="tx1"/>
                        </a:solidFill>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solidFill>
                            <a:schemeClr val="tx1"/>
                          </a:solidFill>
                          <a:latin typeface="Oswald"/>
                          <a:ea typeface="Oswald"/>
                          <a:cs typeface="Oswald"/>
                          <a:sym typeface="Oswald"/>
                        </a:rPr>
                        <a:t>Порядок получения</a:t>
                      </a:r>
                      <a:endParaRPr sz="1200" b="1"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0">
                <a:tc>
                  <a:txBody>
                    <a:bodyPr/>
                    <a:lstStyle/>
                    <a:p>
                      <a:pPr marL="179999" lvl="0" indent="-162599" algn="l" rtl="0">
                        <a:spcBef>
                          <a:spcPts val="0"/>
                        </a:spcBef>
                        <a:spcAft>
                          <a:spcPts val="0"/>
                        </a:spcAft>
                        <a:buSzPts val="1200"/>
                        <a:buFont typeface="Oswald"/>
                        <a:buChar char="●"/>
                      </a:pPr>
                      <a:r>
                        <a:rPr lang="ru-RU" sz="1200" b="0" dirty="0" smtClean="0">
                          <a:solidFill>
                            <a:schemeClr val="tx1"/>
                          </a:solidFill>
                          <a:latin typeface="Oswald"/>
                          <a:ea typeface="Oswald"/>
                          <a:cs typeface="Oswald"/>
                          <a:sym typeface="Oswald"/>
                        </a:rPr>
                        <a:t>дети-сироты с ограниченными </a:t>
                      </a:r>
                      <a:r>
                        <a:rPr lang="ru-RU" sz="1200" b="0" kern="1200" dirty="0" smtClean="0">
                          <a:solidFill>
                            <a:schemeClr val="tx1"/>
                          </a:solidFill>
                          <a:latin typeface="Oswald"/>
                          <a:ea typeface="Oswald"/>
                          <a:cs typeface="Oswald"/>
                          <a:sym typeface="Oswald"/>
                        </a:rPr>
                        <a:t>возможностями </a:t>
                      </a:r>
                      <a:r>
                        <a:rPr lang="ru-RU" sz="1200" b="0" kern="1200" dirty="0" smtClean="0">
                          <a:solidFill>
                            <a:schemeClr val="tx1"/>
                          </a:solidFill>
                          <a:latin typeface="Oswald"/>
                          <a:ea typeface="Oswald"/>
                          <a:cs typeface="Oswald"/>
                        </a:rPr>
                        <a:t>здоровья (в том числе </a:t>
                      </a:r>
                      <a:br>
                        <a:rPr lang="ru-RU" sz="1200" b="0" kern="1200" dirty="0" smtClean="0">
                          <a:solidFill>
                            <a:schemeClr val="tx1"/>
                          </a:solidFill>
                          <a:latin typeface="Oswald"/>
                          <a:ea typeface="Oswald"/>
                          <a:cs typeface="Oswald"/>
                        </a:rPr>
                      </a:br>
                      <a:r>
                        <a:rPr lang="ru-RU" sz="1200" b="0" kern="1200" dirty="0" smtClean="0">
                          <a:solidFill>
                            <a:schemeClr val="tx1"/>
                          </a:solidFill>
                          <a:latin typeface="Oswald"/>
                          <a:ea typeface="Oswald"/>
                          <a:cs typeface="Oswald"/>
                        </a:rPr>
                        <a:t>с нарушением интеллекта), </a:t>
                      </a:r>
                      <a:r>
                        <a:rPr lang="ru-RU" sz="1200" b="0" kern="1200" dirty="0" smtClean="0">
                          <a:solidFill>
                            <a:schemeClr val="tx1"/>
                          </a:solidFill>
                          <a:latin typeface="Oswald"/>
                          <a:ea typeface="Oswald"/>
                          <a:cs typeface="Oswald"/>
                          <a:sym typeface="Oswald"/>
                        </a:rPr>
                        <a:t>обучающиеся по очной форме обучения по программам переподготовки рабочих и служащих </a:t>
                      </a:r>
                      <a:r>
                        <a:rPr lang="ru-RU" sz="1200" b="0" dirty="0" smtClean="0">
                          <a:solidFill>
                            <a:schemeClr val="tx1"/>
                          </a:solidFill>
                          <a:latin typeface="Oswald"/>
                          <a:ea typeface="Oswald"/>
                          <a:cs typeface="Oswald"/>
                          <a:sym typeface="Oswald"/>
                        </a:rPr>
                        <a:t>за счет средств областного бюджета</a:t>
                      </a:r>
                      <a:endParaRPr sz="1200" b="0" dirty="0">
                        <a:solidFill>
                          <a:schemeClr val="tx1"/>
                        </a:solidFill>
                        <a:latin typeface="Oswald"/>
                        <a:ea typeface="Oswald"/>
                        <a:cs typeface="Oswald"/>
                        <a:sym typeface="Oswald"/>
                      </a:endParaRPr>
                    </a:p>
                  </a:txBody>
                  <a:tcPr marL="91425" marR="91425" marT="91425" marB="91425"/>
                </a:tc>
                <a:tc rowSpan="3">
                  <a:txBody>
                    <a:bodyPr/>
                    <a:lstStyle/>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Подача заявления руководителю образовательной организации</a:t>
                      </a:r>
                      <a:endParaRPr sz="12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RU" sz="1200" dirty="0" smtClean="0">
                          <a:solidFill>
                            <a:schemeClr val="tx1"/>
                          </a:solidFill>
                          <a:latin typeface="Oswald"/>
                          <a:ea typeface="Oswald"/>
                          <a:cs typeface="Oswald"/>
                          <a:sym typeface="Oswald"/>
                        </a:rPr>
                        <a:t>Копия паспорта или иного документа, удостоверяющего личность заявителя)</a:t>
                      </a:r>
                    </a:p>
                    <a:p>
                      <a:pPr marL="179999" lvl="0" indent="-162599" algn="l" rtl="0">
                        <a:spcBef>
                          <a:spcPts val="0"/>
                        </a:spcBef>
                        <a:spcAft>
                          <a:spcPts val="0"/>
                        </a:spcAft>
                        <a:buSzPts val="1200"/>
                        <a:buFont typeface="Oswald"/>
                        <a:buChar char="●"/>
                      </a:pPr>
                      <a:r>
                        <a:rPr lang="ru-RU" sz="1200" dirty="0" smtClean="0">
                          <a:solidFill>
                            <a:schemeClr val="tx1"/>
                          </a:solidFill>
                          <a:latin typeface="Oswald"/>
                          <a:ea typeface="Oswald"/>
                          <a:cs typeface="Oswald"/>
                          <a:sym typeface="Oswald"/>
                        </a:rPr>
                        <a:t>Документы, подтверждающие полномочия законного представителя несовершеннолетнего обучающегося </a:t>
                      </a:r>
                    </a:p>
                    <a:p>
                      <a:pPr marL="179999" lvl="0" indent="-162599" algn="l" rtl="0">
                        <a:spcBef>
                          <a:spcPts val="0"/>
                        </a:spcBef>
                        <a:spcAft>
                          <a:spcPts val="0"/>
                        </a:spcAft>
                        <a:buSzPts val="1200"/>
                        <a:buFont typeface="Oswald"/>
                        <a:buChar char="●"/>
                      </a:pPr>
                      <a:r>
                        <a:rPr lang="ru-RU" sz="1200" dirty="0" smtClean="0">
                          <a:solidFill>
                            <a:schemeClr val="tx1"/>
                          </a:solidFill>
                          <a:latin typeface="Oswald"/>
                          <a:ea typeface="Oswald"/>
                          <a:cs typeface="Oswald"/>
                          <a:sym typeface="Oswald"/>
                        </a:rPr>
                        <a:t>Справка, выданная органам опеки и попечительства по месту жительства</a:t>
                      </a:r>
                      <a:r>
                        <a:rPr lang="ru-RU" sz="1200" baseline="0" dirty="0" smtClean="0">
                          <a:solidFill>
                            <a:schemeClr val="tx1"/>
                          </a:solidFill>
                          <a:latin typeface="Oswald"/>
                          <a:ea typeface="Oswald"/>
                          <a:cs typeface="Oswald"/>
                          <a:sym typeface="Oswald"/>
                        </a:rPr>
                        <a:t> несовершеннолетнего обучающегося или по месту хранения личного дела обучающегося, достигшего 18-летнего возраста, содержащая реквизиты документов, свидетельствующих об обстоятельствах утраты (</a:t>
                      </a:r>
                      <a:r>
                        <a:rPr lang="ru-RU" sz="1200" kern="1200" baseline="0" dirty="0" smtClean="0">
                          <a:solidFill>
                            <a:schemeClr val="tx1"/>
                          </a:solidFill>
                          <a:latin typeface="Oswald"/>
                          <a:ea typeface="Oswald"/>
                          <a:cs typeface="Oswald"/>
                          <a:sym typeface="Oswald"/>
                        </a:rPr>
                        <a:t>отсутствия) попечения его родителей (единственного родителя)</a:t>
                      </a:r>
                    </a:p>
                    <a:p>
                      <a:pPr marL="179999" lvl="0" indent="-162599" algn="l" rtl="0">
                        <a:spcBef>
                          <a:spcPts val="0"/>
                        </a:spcBef>
                        <a:spcAft>
                          <a:spcPts val="0"/>
                        </a:spcAft>
                        <a:buSzPts val="1200"/>
                        <a:buFont typeface="Oswald"/>
                        <a:buChar char="●"/>
                      </a:pPr>
                      <a:r>
                        <a:rPr lang="ru-RU" sz="1200" kern="1200" baseline="0" dirty="0" smtClean="0">
                          <a:solidFill>
                            <a:schemeClr val="tx1"/>
                          </a:solidFill>
                          <a:latin typeface="Oswald"/>
                          <a:ea typeface="Oswald"/>
                          <a:cs typeface="Oswald"/>
                          <a:sym typeface="Oswald"/>
                        </a:rPr>
                        <a:t>Сведения о банковских реквизитах и номере лицевого счета обучающегося, открытого в российской кредитной организации на имя обучающегося</a:t>
                      </a:r>
                    </a:p>
                    <a:p>
                      <a:pPr marL="179999" lvl="0" indent="-162599" algn="l" rtl="0">
                        <a:spcBef>
                          <a:spcPts val="0"/>
                        </a:spcBef>
                        <a:spcAft>
                          <a:spcPts val="0"/>
                        </a:spcAft>
                        <a:buSzPts val="1200"/>
                        <a:buFont typeface="Oswald"/>
                        <a:buChar char="●"/>
                      </a:pPr>
                      <a:r>
                        <a:rPr lang="ru-RU" sz="1200" kern="1200" baseline="0" dirty="0" smtClean="0">
                          <a:solidFill>
                            <a:schemeClr val="tx1"/>
                          </a:solidFill>
                          <a:latin typeface="Oswald"/>
                          <a:ea typeface="Oswald"/>
                          <a:cs typeface="Oswald"/>
                        </a:rPr>
                        <a:t>заявление о согласии на обработку персональных данных заявителя в соответствии с законодательством Российской Федерации (в случае отсутствия заявления в образовательной организации)</a:t>
                      </a:r>
                      <a:endParaRPr lang="ru-RU" sz="1200" kern="1200" baseline="0" dirty="0" smtClean="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0">
                <a:tc>
                  <a:txBody>
                    <a:bodyPr/>
                    <a:lstStyle/>
                    <a:p>
                      <a:pPr marL="179999" lvl="0" indent="-162599" algn="l" rtl="0">
                        <a:spcBef>
                          <a:spcPts val="0"/>
                        </a:spcBef>
                        <a:spcAft>
                          <a:spcPts val="0"/>
                        </a:spcAft>
                        <a:buSzPts val="1200"/>
                        <a:buFont typeface="Oswald"/>
                        <a:buChar char="●"/>
                      </a:pPr>
                      <a:r>
                        <a:rPr lang="ru-RU" sz="1200" b="0" dirty="0" smtClean="0">
                          <a:solidFill>
                            <a:schemeClr val="tx1"/>
                          </a:solidFill>
                          <a:latin typeface="Oswald"/>
                          <a:ea typeface="Oswald"/>
                          <a:cs typeface="Oswald"/>
                          <a:sym typeface="Oswald"/>
                        </a:rPr>
                        <a:t>дети, оставшиеся без попечения родителей</a:t>
                      </a:r>
                      <a:r>
                        <a:rPr lang="ru-RU" sz="1200" b="0" dirty="0" smtClean="0">
                          <a:solidFill>
                            <a:srgbClr val="FF0000"/>
                          </a:solidFill>
                          <a:latin typeface="Oswald"/>
                          <a:ea typeface="Oswald"/>
                          <a:cs typeface="Oswald"/>
                          <a:sym typeface="Oswald"/>
                        </a:rPr>
                        <a:t>,</a:t>
                      </a:r>
                      <a:r>
                        <a:rPr lang="ru-RU" sz="1200" b="0" dirty="0" smtClean="0">
                          <a:solidFill>
                            <a:schemeClr val="tx1"/>
                          </a:solidFill>
                          <a:latin typeface="Oswald"/>
                          <a:ea typeface="Oswald"/>
                          <a:cs typeface="Oswald"/>
                          <a:sym typeface="Oswald"/>
                        </a:rPr>
                        <a:t> с ограниченными возможностями здоровья (</a:t>
                      </a:r>
                      <a:r>
                        <a:rPr lang="ru-RU" sz="1200" b="0" kern="1200" dirty="0" smtClean="0">
                          <a:solidFill>
                            <a:schemeClr val="tx1"/>
                          </a:solidFill>
                          <a:latin typeface="Oswald"/>
                          <a:ea typeface="Oswald"/>
                          <a:cs typeface="Oswald"/>
                        </a:rPr>
                        <a:t>в том числе с нарушением интеллекта</a:t>
                      </a:r>
                      <a:r>
                        <a:rPr lang="ru-RU" sz="1200" b="0" dirty="0" smtClean="0">
                          <a:solidFill>
                            <a:schemeClr val="tx1"/>
                          </a:solidFill>
                          <a:latin typeface="Oswald"/>
                          <a:ea typeface="Oswald"/>
                          <a:cs typeface="Oswald"/>
                          <a:sym typeface="Oswald"/>
                        </a:rPr>
                        <a:t>), обучающиеся по очной форме обучения по программам переподготовки рабочих и служащих за счет средств областного бюджета</a:t>
                      </a:r>
                      <a:endParaRPr sz="1200" b="0" dirty="0">
                        <a:solidFill>
                          <a:schemeClr val="tx1"/>
                        </a:solidFill>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0">
                <a:tc>
                  <a:txBody>
                    <a:bodyPr/>
                    <a:lstStyle/>
                    <a:p>
                      <a:pPr marL="179999" lvl="0" indent="-162599" algn="l" rtl="0">
                        <a:spcBef>
                          <a:spcPts val="0"/>
                        </a:spcBef>
                        <a:spcAft>
                          <a:spcPts val="0"/>
                        </a:spcAft>
                        <a:buSzPts val="1200"/>
                        <a:buFont typeface="Oswald"/>
                        <a:buChar char="●"/>
                      </a:pPr>
                      <a:r>
                        <a:rPr lang="ru-RU" sz="1200" b="0" dirty="0" smtClean="0">
                          <a:solidFill>
                            <a:schemeClr val="tx1"/>
                          </a:solidFill>
                          <a:latin typeface="Oswald"/>
                          <a:ea typeface="Oswald"/>
                          <a:cs typeface="Oswald"/>
                          <a:sym typeface="Oswald"/>
                        </a:rPr>
                        <a:t>лица из числа детей-сирот и детей, оставшихся без попечения родителей</a:t>
                      </a:r>
                      <a:r>
                        <a:rPr lang="ru-RU" sz="1200" b="0" dirty="0" smtClean="0">
                          <a:solidFill>
                            <a:srgbClr val="FF0000"/>
                          </a:solidFill>
                          <a:latin typeface="Oswald"/>
                          <a:ea typeface="Oswald"/>
                          <a:cs typeface="Oswald"/>
                          <a:sym typeface="Oswald"/>
                        </a:rPr>
                        <a:t>,</a:t>
                      </a:r>
                      <a:r>
                        <a:rPr lang="ru-RU" sz="1200" b="0" dirty="0" smtClean="0">
                          <a:solidFill>
                            <a:schemeClr val="tx1"/>
                          </a:solidFill>
                          <a:latin typeface="Oswald"/>
                          <a:ea typeface="Oswald"/>
                          <a:cs typeface="Oswald"/>
                          <a:sym typeface="Oswald"/>
                        </a:rPr>
                        <a:t> с ограниченными возможностями здоровья (</a:t>
                      </a:r>
                      <a:r>
                        <a:rPr lang="ru-RU" sz="1200" b="0" kern="1200" dirty="0" smtClean="0">
                          <a:solidFill>
                            <a:schemeClr val="tx1"/>
                          </a:solidFill>
                          <a:latin typeface="Oswald"/>
                          <a:ea typeface="Oswald"/>
                          <a:cs typeface="Oswald"/>
                        </a:rPr>
                        <a:t>в том числе с нарушением интеллекта</a:t>
                      </a:r>
                      <a:r>
                        <a:rPr lang="ru-RU" sz="1200" b="0" dirty="0" smtClean="0">
                          <a:solidFill>
                            <a:schemeClr val="tx1"/>
                          </a:solidFill>
                          <a:latin typeface="Oswald"/>
                          <a:ea typeface="Oswald"/>
                          <a:cs typeface="Oswald"/>
                          <a:sym typeface="Oswald"/>
                        </a:rPr>
                        <a:t>), обучающиеся по очной форме обучения по программам переподготовки рабочих и служащих за счет средств областного бюджета</a:t>
                      </a:r>
                      <a:endParaRPr sz="1200" b="0" dirty="0">
                        <a:solidFill>
                          <a:schemeClr val="tx1"/>
                        </a:solidFill>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
        <p:nvSpPr>
          <p:cNvPr id="6" name="Google Shape;113;p17"/>
          <p:cNvSpPr txBox="1">
            <a:spLocks/>
          </p:cNvSpPr>
          <p:nvPr/>
        </p:nvSpPr>
        <p:spPr>
          <a:xfrm>
            <a:off x="2792462" y="17212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Tx/>
            </a:pPr>
            <a:r>
              <a:rPr lang="ru-RU" sz="1000" cap="all" dirty="0" smtClean="0">
                <a:solidFill>
                  <a:schemeClr val="tx1"/>
                </a:solidFill>
                <a:latin typeface="Oswald"/>
                <a:ea typeface="Oswald"/>
                <a:cs typeface="Oswald"/>
                <a:sym typeface="Oswald"/>
              </a:rPr>
              <a:t>Ежемесячная денежная </a:t>
            </a:r>
            <a:r>
              <a:rPr lang="ru-RU" sz="1000" cap="all" dirty="0">
                <a:solidFill>
                  <a:schemeClr val="tx1"/>
                </a:solidFill>
                <a:latin typeface="Oswald"/>
                <a:ea typeface="Oswald"/>
                <a:cs typeface="Oswald"/>
                <a:sym typeface="Oswald"/>
              </a:rPr>
              <a:t>выплата </a:t>
            </a:r>
            <a:r>
              <a:rPr lang="ru-RU" sz="1000" cap="all" dirty="0">
                <a:solidFill>
                  <a:schemeClr val="tx1"/>
                </a:solidFill>
                <a:latin typeface="Oswald"/>
                <a:ea typeface="Oswald"/>
                <a:cs typeface="Oswald"/>
              </a:rPr>
              <a:t>детям-сиротам и детям, оставшимся без попечения родителей, лицам из числа детей-сирот и детей, оставшихся без попечения родителей, с ограниченными возможностями здоровья (в том числе с нарушением интеллекта), обучающимся по очной форме обучения по программам переподготовки рабочих и служащих за счет средств областного бюджета</a:t>
            </a:r>
            <a:endParaRPr lang="ru-RU" sz="1000" cap="all" dirty="0">
              <a:solidFill>
                <a:schemeClr val="tx1"/>
              </a:solidFill>
              <a:latin typeface="Oswald"/>
              <a:ea typeface="Oswald"/>
              <a:cs typeface="Oswald"/>
              <a:sym typeface="Oswald"/>
            </a:endParaRPr>
          </a:p>
        </p:txBody>
      </p:sp>
      <p:sp>
        <p:nvSpPr>
          <p:cNvPr id="7" name="Google Shape;115;p17"/>
          <p:cNvSpPr txBox="1"/>
          <p:nvPr/>
        </p:nvSpPr>
        <p:spPr>
          <a:xfrm>
            <a:off x="766886" y="172123"/>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a:ea typeface="Oswald"/>
                <a:cs typeface="Oswald"/>
                <a:sym typeface="Oswald"/>
              </a:rPr>
              <a:t>КОД МЕРЫ </a:t>
            </a:r>
            <a:r>
              <a:rPr lang="ru" sz="1500" b="1" dirty="0" smtClean="0">
                <a:solidFill>
                  <a:schemeClr val="tx1"/>
                </a:solidFill>
                <a:latin typeface="Oswald"/>
                <a:ea typeface="Oswald"/>
                <a:cs typeface="Oswald"/>
                <a:sym typeface="Oswald"/>
              </a:rPr>
              <a:t>0448</a:t>
            </a:r>
            <a:endParaRPr sz="1500" b="1" dirty="0">
              <a:solidFill>
                <a:schemeClr val="tx1"/>
              </a:solidFill>
              <a:latin typeface="Oswald"/>
              <a:ea typeface="Oswald"/>
              <a:cs typeface="Oswald"/>
              <a:sym typeface="Oswald"/>
            </a:endParaRPr>
          </a:p>
        </p:txBody>
      </p:sp>
    </p:spTree>
    <p:extLst>
      <p:ext uri="{BB962C8B-B14F-4D97-AF65-F5344CB8AC3E}">
        <p14:creationId xmlns:p14="http://schemas.microsoft.com/office/powerpoint/2010/main" val="648076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8" name="Google Shape;128;p19"/>
          <p:cNvSpPr/>
          <p:nvPr/>
        </p:nvSpPr>
        <p:spPr>
          <a:xfrm>
            <a:off x="458945" y="934164"/>
            <a:ext cx="7909321" cy="3748677"/>
          </a:xfrm>
          <a:prstGeom prst="rect">
            <a:avLst/>
          </a:prstGeom>
          <a:noFill/>
          <a:ln>
            <a:noFill/>
          </a:ln>
        </p:spPr>
        <p:txBody>
          <a:bodyPr spcFirstLastPara="1" wrap="square" lIns="90000" tIns="34275" rIns="68575" bIns="34275" anchor="ctr" anchorCtr="0">
            <a:noAutofit/>
          </a:bodyPr>
          <a:lstStyle/>
          <a:p>
            <a:pPr marL="0" marR="0" lvl="0" indent="0" algn="ctr" rtl="0">
              <a:spcBef>
                <a:spcPts val="0"/>
              </a:spcBef>
              <a:spcAft>
                <a:spcPts val="0"/>
              </a:spcAft>
              <a:buNone/>
            </a:pPr>
            <a:r>
              <a:rPr lang="ru" b="1" dirty="0" smtClean="0">
                <a:solidFill>
                  <a:schemeClr val="tx1"/>
                </a:solidFill>
                <a:latin typeface="Oswald"/>
                <a:ea typeface="Oswald"/>
                <a:cs typeface="Oswald"/>
                <a:sym typeface="Oswald"/>
              </a:rPr>
              <a:t>Нормативные </a:t>
            </a:r>
            <a:r>
              <a:rPr lang="ru" b="1" dirty="0">
                <a:solidFill>
                  <a:schemeClr val="tx1"/>
                </a:solidFill>
                <a:latin typeface="Oswald"/>
                <a:ea typeface="Oswald"/>
                <a:cs typeface="Oswald"/>
                <a:sym typeface="Oswald"/>
              </a:rPr>
              <a:t>основания</a:t>
            </a:r>
            <a:endParaRPr b="1" dirty="0">
              <a:solidFill>
                <a:schemeClr val="tx1"/>
              </a:solidFill>
              <a:latin typeface="Oswald"/>
              <a:ea typeface="Oswald"/>
              <a:cs typeface="Oswald"/>
              <a:sym typeface="Oswald"/>
            </a:endParaRPr>
          </a:p>
          <a:p>
            <a:pPr marL="460800" lvl="0" indent="-312950" algn="just">
              <a:buClr>
                <a:schemeClr val="dk2"/>
              </a:buClr>
              <a:buSzPts val="1300"/>
              <a:buFont typeface="Oswald"/>
              <a:buChar char="●"/>
            </a:pPr>
            <a:r>
              <a:rPr lang="ru-RU" dirty="0" smtClean="0">
                <a:solidFill>
                  <a:schemeClr val="tx1"/>
                </a:solidFill>
                <a:latin typeface="Oswald"/>
                <a:ea typeface="Oswald"/>
                <a:cs typeface="Oswald"/>
              </a:rPr>
              <a:t>Федеральный </a:t>
            </a:r>
            <a:r>
              <a:rPr lang="ru-RU" dirty="0">
                <a:solidFill>
                  <a:schemeClr val="tx1"/>
                </a:solidFill>
                <a:latin typeface="Oswald"/>
                <a:ea typeface="Oswald"/>
                <a:cs typeface="Oswald"/>
              </a:rPr>
              <a:t>закон от 21 </a:t>
            </a:r>
            <a:r>
              <a:rPr lang="ru-RU" dirty="0" smtClean="0">
                <a:solidFill>
                  <a:schemeClr val="tx1"/>
                </a:solidFill>
                <a:latin typeface="Oswald"/>
                <a:ea typeface="Oswald"/>
                <a:cs typeface="Oswald"/>
              </a:rPr>
              <a:t>декабря 1996 </a:t>
            </a:r>
            <a:r>
              <a:rPr lang="ru-RU" dirty="0">
                <a:solidFill>
                  <a:schemeClr val="tx1"/>
                </a:solidFill>
                <a:latin typeface="Oswald"/>
                <a:ea typeface="Oswald"/>
                <a:cs typeface="Oswald"/>
              </a:rPr>
              <a:t>года № 159-ФЗ «О дополнительных гарантиях по социальной поддержке детей-сирот и детей, оставшихся без попечения родителей</a:t>
            </a:r>
            <a:r>
              <a:rPr lang="ru-RU" dirty="0" smtClean="0">
                <a:solidFill>
                  <a:schemeClr val="tx1"/>
                </a:solidFill>
                <a:latin typeface="Oswald"/>
                <a:ea typeface="Oswald"/>
                <a:cs typeface="Oswald"/>
              </a:rPr>
              <a:t>»</a:t>
            </a:r>
          </a:p>
          <a:p>
            <a:pPr marL="460800" lvl="0" indent="-312950" algn="just">
              <a:buClr>
                <a:schemeClr val="dk2"/>
              </a:buClr>
              <a:buSzPts val="1300"/>
              <a:buFont typeface="Oswald"/>
              <a:buChar char="●"/>
            </a:pPr>
            <a:r>
              <a:rPr lang="ru-RU" dirty="0" smtClean="0">
                <a:solidFill>
                  <a:schemeClr val="tx1"/>
                </a:solidFill>
                <a:latin typeface="Oswald"/>
                <a:ea typeface="Oswald"/>
                <a:cs typeface="Oswald"/>
              </a:rPr>
              <a:t>Федеральный </a:t>
            </a:r>
            <a:r>
              <a:rPr lang="ru-RU" dirty="0">
                <a:solidFill>
                  <a:schemeClr val="tx1"/>
                </a:solidFill>
                <a:latin typeface="Oswald"/>
                <a:ea typeface="Oswald"/>
                <a:cs typeface="Oswald"/>
              </a:rPr>
              <a:t>закон от 29 </a:t>
            </a:r>
            <a:r>
              <a:rPr lang="ru-RU" dirty="0" smtClean="0">
                <a:solidFill>
                  <a:schemeClr val="tx1"/>
                </a:solidFill>
                <a:latin typeface="Oswald"/>
                <a:ea typeface="Oswald"/>
                <a:cs typeface="Oswald"/>
              </a:rPr>
              <a:t>декабря 2012 </a:t>
            </a:r>
            <a:r>
              <a:rPr lang="ru-RU" dirty="0">
                <a:solidFill>
                  <a:schemeClr val="tx1"/>
                </a:solidFill>
                <a:latin typeface="Oswald"/>
                <a:ea typeface="Oswald"/>
                <a:cs typeface="Oswald"/>
              </a:rPr>
              <a:t>года № 273-ФЗ «Об </a:t>
            </a:r>
            <a:r>
              <a:rPr lang="ru-RU" dirty="0" smtClean="0">
                <a:solidFill>
                  <a:schemeClr val="tx1"/>
                </a:solidFill>
                <a:latin typeface="Oswald"/>
                <a:ea typeface="Oswald"/>
                <a:cs typeface="Oswald"/>
              </a:rPr>
              <a:t>образовании в </a:t>
            </a:r>
            <a:r>
              <a:rPr lang="ru-RU" dirty="0">
                <a:solidFill>
                  <a:schemeClr val="tx1"/>
                </a:solidFill>
                <a:latin typeface="Oswald"/>
                <a:ea typeface="Oswald"/>
                <a:cs typeface="Oswald"/>
              </a:rPr>
              <a:t>Российской Федерации</a:t>
            </a:r>
            <a:r>
              <a:rPr lang="ru-RU" dirty="0" smtClean="0">
                <a:solidFill>
                  <a:schemeClr val="tx1"/>
                </a:solidFill>
                <a:latin typeface="Oswald"/>
                <a:ea typeface="Oswald"/>
                <a:cs typeface="Oswald"/>
              </a:rPr>
              <a:t>»</a:t>
            </a:r>
          </a:p>
          <a:p>
            <a:pPr marL="460800" lvl="0" indent="-312950" algn="just">
              <a:buClr>
                <a:schemeClr val="dk2"/>
              </a:buClr>
              <a:buSzPts val="1300"/>
              <a:buFont typeface="Oswald"/>
              <a:buChar char="●"/>
            </a:pPr>
            <a:r>
              <a:rPr lang="ru-RU" dirty="0" smtClean="0">
                <a:solidFill>
                  <a:schemeClr val="tx1"/>
                </a:solidFill>
                <a:latin typeface="Oswald"/>
                <a:ea typeface="Oswald"/>
                <a:cs typeface="Oswald"/>
              </a:rPr>
              <a:t>Закон </a:t>
            </a:r>
            <a:r>
              <a:rPr lang="ru-RU" dirty="0">
                <a:solidFill>
                  <a:schemeClr val="tx1"/>
                </a:solidFill>
                <a:latin typeface="Oswald"/>
                <a:ea typeface="Oswald"/>
                <a:cs typeface="Oswald"/>
              </a:rPr>
              <a:t>Свердловской области от 15 июля 2013 года № 78-ОЗ «Об </a:t>
            </a:r>
            <a:r>
              <a:rPr lang="ru-RU" dirty="0" smtClean="0">
                <a:solidFill>
                  <a:schemeClr val="tx1"/>
                </a:solidFill>
                <a:latin typeface="Oswald"/>
                <a:ea typeface="Oswald"/>
                <a:cs typeface="Oswald"/>
              </a:rPr>
              <a:t>образовании в </a:t>
            </a:r>
            <a:r>
              <a:rPr lang="ru-RU" dirty="0">
                <a:solidFill>
                  <a:schemeClr val="tx1"/>
                </a:solidFill>
                <a:latin typeface="Oswald"/>
                <a:ea typeface="Oswald"/>
                <a:cs typeface="Oswald"/>
              </a:rPr>
              <a:t>Свердловской области</a:t>
            </a:r>
            <a:r>
              <a:rPr lang="ru-RU" dirty="0" smtClean="0">
                <a:solidFill>
                  <a:schemeClr val="tx1"/>
                </a:solidFill>
                <a:latin typeface="Oswald"/>
                <a:ea typeface="Oswald"/>
                <a:cs typeface="Oswald"/>
              </a:rPr>
              <a:t>»</a:t>
            </a:r>
          </a:p>
          <a:p>
            <a:pPr marL="460800" lvl="0" indent="-312950" algn="just">
              <a:buClr>
                <a:schemeClr val="dk2"/>
              </a:buClr>
              <a:buSzPts val="1300"/>
              <a:buFont typeface="Oswald"/>
              <a:buChar char="●"/>
            </a:pPr>
            <a:r>
              <a:rPr lang="ru-RU" dirty="0" smtClean="0">
                <a:solidFill>
                  <a:schemeClr val="tx1"/>
                </a:solidFill>
                <a:latin typeface="Oswald"/>
                <a:ea typeface="Oswald"/>
                <a:cs typeface="Oswald"/>
              </a:rPr>
              <a:t>Постановление </a:t>
            </a:r>
            <a:r>
              <a:rPr lang="ru-RU" dirty="0">
                <a:solidFill>
                  <a:schemeClr val="tx1"/>
                </a:solidFill>
                <a:latin typeface="Oswald"/>
                <a:ea typeface="Oswald"/>
                <a:cs typeface="Oswald"/>
              </a:rPr>
              <a:t>Правительства Свердловской области от </a:t>
            </a:r>
            <a:r>
              <a:rPr lang="ru-RU" dirty="0" smtClean="0">
                <a:solidFill>
                  <a:schemeClr val="tx1"/>
                </a:solidFill>
                <a:latin typeface="Oswald"/>
                <a:ea typeface="Oswald"/>
                <a:cs typeface="Oswald"/>
              </a:rPr>
              <a:t>05.07.2017 № </a:t>
            </a:r>
            <a:r>
              <a:rPr lang="ru-RU" dirty="0">
                <a:solidFill>
                  <a:schemeClr val="tx1"/>
                </a:solidFill>
                <a:latin typeface="Oswald"/>
                <a:ea typeface="Oswald"/>
                <a:cs typeface="Oswald"/>
              </a:rPr>
              <a:t>476-ПП «Об утверждении </a:t>
            </a:r>
            <a:r>
              <a:rPr lang="ru-RU" dirty="0" smtClean="0">
                <a:solidFill>
                  <a:schemeClr val="tx1"/>
                </a:solidFill>
                <a:latin typeface="Oswald"/>
                <a:ea typeface="Oswald"/>
                <a:cs typeface="Oswald"/>
              </a:rPr>
              <a:t>норм, по </a:t>
            </a:r>
            <a:r>
              <a:rPr lang="ru-RU" dirty="0">
                <a:solidFill>
                  <a:schemeClr val="tx1"/>
                </a:solidFill>
                <a:latin typeface="Oswald"/>
                <a:ea typeface="Oswald"/>
                <a:cs typeface="Oswald"/>
              </a:rPr>
              <a:t>которым осуществляется полное государственное обеспечение обучающихся, в том числе обеспечение питанием, одеждой, обувью, жестким </a:t>
            </a:r>
            <a:r>
              <a:rPr lang="ru-RU" dirty="0" smtClean="0">
                <a:solidFill>
                  <a:schemeClr val="tx1"/>
                </a:solidFill>
                <a:latin typeface="Oswald"/>
                <a:ea typeface="Oswald"/>
                <a:cs typeface="Oswald"/>
              </a:rPr>
              <a:t>и </a:t>
            </a:r>
            <a:r>
              <a:rPr lang="ru-RU" dirty="0">
                <a:solidFill>
                  <a:schemeClr val="tx1"/>
                </a:solidFill>
                <a:latin typeface="Oswald"/>
                <a:ea typeface="Oswald"/>
                <a:cs typeface="Oswald"/>
              </a:rPr>
              <a:t>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r>
              <a:rPr lang="ru-RU" dirty="0" smtClean="0">
                <a:solidFill>
                  <a:schemeClr val="tx1"/>
                </a:solidFill>
                <a:latin typeface="Oswald"/>
                <a:ea typeface="Oswald"/>
                <a:cs typeface="Oswald"/>
              </a:rPr>
              <a:t>»</a:t>
            </a:r>
          </a:p>
          <a:p>
            <a:pPr marL="460800" lvl="0" indent="-312950" algn="just">
              <a:buClr>
                <a:schemeClr val="dk2"/>
              </a:buClr>
              <a:buSzPts val="1300"/>
              <a:buFont typeface="Oswald"/>
              <a:buChar char="●"/>
            </a:pPr>
            <a:endParaRPr lang="ru-RU" dirty="0">
              <a:solidFill>
                <a:schemeClr val="tx1"/>
              </a:solidFill>
              <a:latin typeface="Oswald"/>
              <a:ea typeface="Oswald"/>
              <a:cs typeface="Oswald"/>
              <a:sym typeface="Oswald"/>
            </a:endParaRPr>
          </a:p>
          <a:p>
            <a:pPr marL="0" lvl="0" indent="0" algn="ctr" rtl="0">
              <a:spcBef>
                <a:spcPts val="0"/>
              </a:spcBef>
              <a:spcAft>
                <a:spcPts val="0"/>
              </a:spcAft>
              <a:buNone/>
            </a:pPr>
            <a:r>
              <a:rPr lang="ru" b="1" dirty="0" smtClean="0">
                <a:solidFill>
                  <a:schemeClr val="tx1"/>
                </a:solidFill>
                <a:latin typeface="Oswald"/>
                <a:ea typeface="Oswald"/>
                <a:cs typeface="Oswald"/>
                <a:sym typeface="Oswald"/>
              </a:rPr>
              <a:t>Форма </a:t>
            </a:r>
            <a:r>
              <a:rPr lang="ru" b="1" dirty="0">
                <a:solidFill>
                  <a:schemeClr val="tx1"/>
                </a:solidFill>
                <a:latin typeface="Oswald"/>
                <a:ea typeface="Oswald"/>
                <a:cs typeface="Oswald"/>
                <a:sym typeface="Oswald"/>
              </a:rPr>
              <a:t>предоставления - денежная</a:t>
            </a:r>
            <a:endParaRPr b="1" dirty="0">
              <a:solidFill>
                <a:schemeClr val="tx1"/>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dirty="0" smtClean="0">
                <a:solidFill>
                  <a:schemeClr val="tx1"/>
                </a:solidFill>
                <a:latin typeface="Oswald"/>
                <a:ea typeface="Oswald"/>
                <a:cs typeface="Oswald"/>
                <a:sym typeface="Oswald"/>
              </a:rPr>
              <a:t>Размер </a:t>
            </a:r>
            <a:r>
              <a:rPr lang="ru" dirty="0">
                <a:solidFill>
                  <a:schemeClr val="tx1"/>
                </a:solidFill>
                <a:latin typeface="Oswald"/>
                <a:ea typeface="Oswald"/>
                <a:cs typeface="Oswald"/>
                <a:sym typeface="Oswald"/>
              </a:rPr>
              <a:t>выплаты: </a:t>
            </a:r>
            <a:r>
              <a:rPr lang="ru" dirty="0" smtClean="0">
                <a:solidFill>
                  <a:schemeClr val="tx1"/>
                </a:solidFill>
                <a:latin typeface="Oswald"/>
                <a:ea typeface="Oswald"/>
                <a:cs typeface="Oswald"/>
                <a:sym typeface="Oswald"/>
              </a:rPr>
              <a:t>57 007,8 </a:t>
            </a:r>
            <a:r>
              <a:rPr lang="ru" dirty="0">
                <a:solidFill>
                  <a:schemeClr val="tx1"/>
                </a:solidFill>
                <a:latin typeface="Oswald"/>
                <a:ea typeface="Oswald"/>
                <a:cs typeface="Oswald"/>
                <a:sym typeface="Oswald"/>
              </a:rPr>
              <a:t>руб. (по состоянию на </a:t>
            </a:r>
            <a:r>
              <a:rPr lang="ru" dirty="0" smtClean="0">
                <a:solidFill>
                  <a:schemeClr val="tx1"/>
                </a:solidFill>
                <a:latin typeface="Oswald"/>
                <a:ea typeface="Oswald"/>
                <a:cs typeface="Oswald"/>
                <a:sym typeface="Oswald"/>
              </a:rPr>
              <a:t>01.09.2025)</a:t>
            </a:r>
            <a:endParaRPr dirty="0">
              <a:solidFill>
                <a:schemeClr val="tx1"/>
              </a:solidFill>
              <a:latin typeface="Oswald"/>
              <a:ea typeface="Oswald"/>
              <a:cs typeface="Oswald"/>
              <a:sym typeface="Oswald"/>
            </a:endParaRPr>
          </a:p>
          <a:p>
            <a:pPr marL="457200" marR="0" lvl="0" indent="0" algn="just" rtl="0">
              <a:spcBef>
                <a:spcPts val="0"/>
              </a:spcBef>
              <a:spcAft>
                <a:spcPts val="0"/>
              </a:spcAft>
              <a:buNone/>
            </a:pPr>
            <a:endParaRPr dirty="0">
              <a:solidFill>
                <a:srgbClr val="FF0000"/>
              </a:solidFill>
              <a:latin typeface="Oswald"/>
              <a:ea typeface="Oswald"/>
              <a:cs typeface="Oswald"/>
              <a:sym typeface="Oswald"/>
            </a:endParaRPr>
          </a:p>
          <a:p>
            <a:pPr marL="0" marR="0" lvl="0" indent="0" algn="ctr" rtl="0">
              <a:spcBef>
                <a:spcPts val="0"/>
              </a:spcBef>
              <a:spcAft>
                <a:spcPts val="0"/>
              </a:spcAft>
              <a:buNone/>
            </a:pPr>
            <a:r>
              <a:rPr lang="ru" b="1" dirty="0">
                <a:solidFill>
                  <a:schemeClr val="tx1"/>
                </a:solidFill>
                <a:latin typeface="Oswald"/>
                <a:ea typeface="Oswald"/>
                <a:cs typeface="Oswald"/>
                <a:sym typeface="Oswald"/>
              </a:rPr>
              <a:t>Периодичность выплаты</a:t>
            </a:r>
            <a:endParaRPr b="1" dirty="0">
              <a:solidFill>
                <a:schemeClr val="tx1"/>
              </a:solidFill>
              <a:latin typeface="Oswald"/>
              <a:ea typeface="Oswald"/>
              <a:cs typeface="Oswald"/>
              <a:sym typeface="Oswald"/>
            </a:endParaRPr>
          </a:p>
          <a:p>
            <a:pPr marL="460800" lvl="0" indent="-319300" algn="l" rtl="0">
              <a:spcBef>
                <a:spcPts val="0"/>
              </a:spcBef>
              <a:spcAft>
                <a:spcPts val="0"/>
              </a:spcAft>
              <a:buClr>
                <a:schemeClr val="dk2"/>
              </a:buClr>
              <a:buSzPts val="1400"/>
              <a:buFont typeface="Oswald"/>
              <a:buChar char="●"/>
            </a:pPr>
            <a:r>
              <a:rPr lang="ru" dirty="0" smtClean="0">
                <a:solidFill>
                  <a:schemeClr val="tx1"/>
                </a:solidFill>
                <a:latin typeface="Oswald"/>
                <a:ea typeface="Oswald"/>
                <a:cs typeface="Oswald"/>
                <a:sym typeface="Oswald"/>
              </a:rPr>
              <a:t>Единовременно</a:t>
            </a:r>
            <a:endParaRPr b="1" dirty="0">
              <a:solidFill>
                <a:srgbClr val="FF0000"/>
              </a:solidFill>
              <a:latin typeface="Oswald"/>
              <a:ea typeface="Oswald"/>
              <a:cs typeface="Oswald"/>
              <a:sym typeface="Oswald"/>
            </a:endParaRPr>
          </a:p>
        </p:txBody>
      </p:sp>
      <p:sp>
        <p:nvSpPr>
          <p:cNvPr id="6" name="Google Shape;134;p20"/>
          <p:cNvSpPr txBox="1"/>
          <p:nvPr/>
        </p:nvSpPr>
        <p:spPr>
          <a:xfrm>
            <a:off x="747150" y="226464"/>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0475</a:t>
            </a:r>
            <a:endParaRPr sz="1500" b="1" dirty="0">
              <a:latin typeface="Oswald"/>
              <a:ea typeface="Oswald"/>
              <a:cs typeface="Oswald"/>
              <a:sym typeface="Oswald"/>
            </a:endParaRPr>
          </a:p>
        </p:txBody>
      </p:sp>
      <p:sp>
        <p:nvSpPr>
          <p:cNvPr id="7" name="Google Shape;136;p20"/>
          <p:cNvSpPr txBox="1">
            <a:spLocks noGrp="1"/>
          </p:cNvSpPr>
          <p:nvPr>
            <p:ph type="ctrTitle"/>
          </p:nvPr>
        </p:nvSpPr>
        <p:spPr>
          <a:xfrm>
            <a:off x="2674050" y="226464"/>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buClr>
                <a:schemeClr val="dk1"/>
              </a:buClr>
              <a:buSzPts val="1100"/>
            </a:pPr>
            <a:r>
              <a:rPr lang="ru-RU" sz="1300" cap="all" dirty="0">
                <a:solidFill>
                  <a:srgbClr val="000000"/>
                </a:solidFill>
                <a:latin typeface="Oswald" panose="020B0604020202020204" charset="-52"/>
                <a:ea typeface="Oswald"/>
                <a:cs typeface="Oswald"/>
                <a:sym typeface="Oswald"/>
              </a:rPr>
              <a:t>Денежная компенсация на приобретение комплекта одежды, обуви, мягкого инвентаря для выпускников</a:t>
            </a:r>
            <a:endParaRPr sz="1300" cap="all" dirty="0">
              <a:solidFill>
                <a:srgbClr val="000000"/>
              </a:solidFill>
              <a:latin typeface="Oswald" panose="020B0604020202020204" charset="-52"/>
              <a:ea typeface="Oswald"/>
              <a:cs typeface="Oswald"/>
              <a:sym typeface="Oswa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0"/>
          <p:cNvSpPr txBox="1"/>
          <p:nvPr/>
        </p:nvSpPr>
        <p:spPr>
          <a:xfrm>
            <a:off x="747150" y="489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0475</a:t>
            </a:r>
            <a:endParaRPr sz="1500" b="1" dirty="0">
              <a:latin typeface="Oswald"/>
              <a:ea typeface="Oswald"/>
              <a:cs typeface="Oswald"/>
              <a:sym typeface="Oswald"/>
            </a:endParaRPr>
          </a:p>
        </p:txBody>
      </p:sp>
      <p:graphicFrame>
        <p:nvGraphicFramePr>
          <p:cNvPr id="135" name="Google Shape;135;p20"/>
          <p:cNvGraphicFramePr/>
          <p:nvPr>
            <p:extLst>
              <p:ext uri="{D42A27DB-BD31-4B8C-83A1-F6EECF244321}">
                <p14:modId xmlns:p14="http://schemas.microsoft.com/office/powerpoint/2010/main" val="2827775928"/>
              </p:ext>
            </p:extLst>
          </p:nvPr>
        </p:nvGraphicFramePr>
        <p:xfrm>
          <a:off x="324888" y="1271770"/>
          <a:ext cx="8494225" cy="329169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ctr" rtl="0">
                        <a:spcBef>
                          <a:spcPts val="0"/>
                        </a:spcBef>
                        <a:spcAft>
                          <a:spcPts val="0"/>
                        </a:spcAft>
                        <a:buNone/>
                      </a:pPr>
                      <a:r>
                        <a:rPr lang="ru-RU" sz="1200" b="1" dirty="0">
                          <a:latin typeface="Oswald"/>
                          <a:ea typeface="Oswald"/>
                          <a:cs typeface="Oswald"/>
                          <a:sym typeface="Oswald"/>
                        </a:rPr>
                        <a:t>Категория получателей </a:t>
                      </a:r>
                      <a:endParaRPr lang="ru-RU" sz="1200" b="1" dirty="0" smtClean="0">
                        <a:latin typeface="Oswald"/>
                        <a:ea typeface="Oswald"/>
                        <a:cs typeface="Oswald"/>
                        <a:sym typeface="Oswald"/>
                      </a:endParaRPr>
                    </a:p>
                    <a:p>
                      <a:pPr marL="0" lvl="0" indent="0" algn="ctr" rtl="0">
                        <a:spcBef>
                          <a:spcPts val="0"/>
                        </a:spcBef>
                        <a:spcAft>
                          <a:spcPts val="0"/>
                        </a:spcAft>
                        <a:buNone/>
                      </a:pP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464125">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kern="1200" dirty="0" smtClean="0">
                          <a:solidFill>
                            <a:srgbClr val="000000"/>
                          </a:solidFill>
                          <a:latin typeface="Oswald"/>
                          <a:ea typeface="Oswald"/>
                          <a:cs typeface="Oswald"/>
                        </a:rPr>
                        <a:t>Лица, потерявшие в период их обучения обоих родителей или единственного родителя,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1200" kern="1200" dirty="0">
                        <a:solidFill>
                          <a:srgbClr val="000000"/>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latin typeface="Oswald"/>
                          <a:ea typeface="Oswald"/>
                          <a:cs typeface="Oswald"/>
                          <a:sym typeface="Oswald"/>
                        </a:rPr>
                        <a:t>Свидетельство о смерти обоих родителей или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txBody>
                  <a:tcPr marL="91425" marR="91425" marT="91425" marB="91425"/>
                </a:tc>
                <a:tc rowSpan="3">
                  <a:txBody>
                    <a:bodyPr/>
                    <a:lstStyle/>
                    <a:p>
                      <a:pPr marL="179999" lvl="0" indent="-166199" algn="l" rtl="0">
                        <a:spcBef>
                          <a:spcPts val="0"/>
                        </a:spcBef>
                        <a:spcAft>
                          <a:spcPts val="0"/>
                        </a:spcAft>
                        <a:buSzPts val="120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latin typeface="Oswald"/>
                        <a:ea typeface="Oswald"/>
                        <a:cs typeface="Oswald"/>
                        <a:sym typeface="Oswald"/>
                      </a:endParaRPr>
                    </a:p>
                    <a:p>
                      <a:pPr marL="179999" lvl="0" indent="-166199" algn="l" rtl="0">
                        <a:spcBef>
                          <a:spcPts val="0"/>
                        </a:spcBef>
                        <a:spcAft>
                          <a:spcPts val="0"/>
                        </a:spcAft>
                        <a:buSzPts val="1200"/>
                        <a:buFont typeface="Oswald"/>
                        <a:buChar char="●"/>
                      </a:pPr>
                      <a:r>
                        <a:rPr lang="ru" sz="12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 оставшиеся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23205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
        <p:nvSpPr>
          <p:cNvPr id="6" name="Google Shape;136;p20"/>
          <p:cNvSpPr txBox="1">
            <a:spLocks/>
          </p:cNvSpPr>
          <p:nvPr/>
        </p:nvSpPr>
        <p:spPr>
          <a:xfrm>
            <a:off x="2674050" y="48960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Tx/>
            </a:pPr>
            <a:r>
              <a:rPr lang="ru-RU" sz="1300" cap="all" dirty="0" smtClean="0">
                <a:solidFill>
                  <a:srgbClr val="000000"/>
                </a:solidFill>
                <a:latin typeface="Oswald" panose="020B0604020202020204" charset="-52"/>
                <a:ea typeface="Oswald"/>
                <a:cs typeface="Oswald"/>
                <a:sym typeface="Oswald"/>
              </a:rPr>
              <a:t>Денежная компенсация на приобретение комплекта одежды, обуви, мягкого инвентаря для выпускников</a:t>
            </a:r>
            <a:endParaRPr lang="ru-RU" sz="1300" cap="all" dirty="0">
              <a:solidFill>
                <a:srgbClr val="000000"/>
              </a:solidFill>
              <a:latin typeface="Oswald" panose="020B0604020202020204" charset="-52"/>
              <a:ea typeface="Oswald"/>
              <a:cs typeface="Oswald"/>
              <a:sym typeface="Oswa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1"/>
          <p:cNvSpPr/>
          <p:nvPr/>
        </p:nvSpPr>
        <p:spPr>
          <a:xfrm>
            <a:off x="380550" y="829090"/>
            <a:ext cx="8053500" cy="3629664"/>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460800" lvl="0" indent="-312950" algn="just">
              <a:buClr>
                <a:schemeClr val="dk2"/>
              </a:buClr>
              <a:buSzPts val="1300"/>
              <a:buFont typeface="Oswald"/>
              <a:buChar char="●"/>
            </a:pPr>
            <a:r>
              <a:rPr lang="ru-RU" dirty="0">
                <a:solidFill>
                  <a:schemeClr val="tx1"/>
                </a:solidFill>
                <a:latin typeface="Oswald"/>
                <a:ea typeface="Oswald"/>
                <a:cs typeface="Oswald"/>
              </a:rPr>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r>
              <a:rPr lang="ru-RU" dirty="0" smtClean="0">
                <a:solidFill>
                  <a:schemeClr val="tx1"/>
                </a:solidFill>
                <a:latin typeface="Oswald"/>
                <a:ea typeface="Oswald"/>
                <a:cs typeface="Oswald"/>
              </a:rPr>
              <a:t>»</a:t>
            </a:r>
            <a:endParaRPr lang="ru-RU" dirty="0">
              <a:solidFill>
                <a:schemeClr val="tx1"/>
              </a:solidFill>
              <a:latin typeface="Oswald"/>
              <a:ea typeface="Oswald"/>
              <a:cs typeface="Oswald"/>
            </a:endParaRPr>
          </a:p>
          <a:p>
            <a:pPr marL="460800" lvl="0" indent="-312950" algn="just">
              <a:buClr>
                <a:schemeClr val="dk2"/>
              </a:buClr>
              <a:buSzPts val="1300"/>
              <a:buFont typeface="Oswald"/>
              <a:buChar char="●"/>
            </a:pPr>
            <a:r>
              <a:rPr lang="ru-RU" dirty="0">
                <a:solidFill>
                  <a:schemeClr val="tx1"/>
                </a:solidFill>
                <a:latin typeface="Oswald"/>
                <a:ea typeface="Oswald"/>
                <a:cs typeface="Oswald"/>
              </a:rPr>
              <a:t>Федеральный закон от 29 декабря 2012 года № 273-ФЗ «Об образовании в Российской Федерации</a:t>
            </a:r>
            <a:r>
              <a:rPr lang="ru-RU" dirty="0" smtClean="0">
                <a:solidFill>
                  <a:schemeClr val="tx1"/>
                </a:solidFill>
                <a:latin typeface="Oswald"/>
                <a:ea typeface="Oswald"/>
                <a:cs typeface="Oswald"/>
              </a:rPr>
              <a:t>»</a:t>
            </a:r>
            <a:endParaRPr lang="ru-RU" dirty="0">
              <a:solidFill>
                <a:schemeClr val="tx1"/>
              </a:solidFill>
              <a:latin typeface="Oswald"/>
              <a:ea typeface="Oswald"/>
              <a:cs typeface="Oswald"/>
            </a:endParaRPr>
          </a:p>
          <a:p>
            <a:pPr marL="460800" lvl="0" indent="-312950" algn="just">
              <a:buClr>
                <a:schemeClr val="dk2"/>
              </a:buClr>
              <a:buSzPts val="1300"/>
              <a:buFont typeface="Oswald"/>
              <a:buChar char="●"/>
            </a:pPr>
            <a:r>
              <a:rPr lang="ru-RU" dirty="0">
                <a:solidFill>
                  <a:schemeClr val="tx1"/>
                </a:solidFill>
                <a:latin typeface="Oswald"/>
                <a:ea typeface="Oswald"/>
                <a:cs typeface="Oswald"/>
              </a:rPr>
              <a:t>Закон Свердловской области от 15 июля 2013 года № 78-ОЗ «Об образовании в Свердловской области</a:t>
            </a:r>
            <a:r>
              <a:rPr lang="ru-RU" dirty="0" smtClean="0">
                <a:solidFill>
                  <a:schemeClr val="tx1"/>
                </a:solidFill>
                <a:latin typeface="Oswald"/>
                <a:ea typeface="Oswald"/>
                <a:cs typeface="Oswald"/>
              </a:rPr>
              <a:t>»</a:t>
            </a:r>
            <a:endParaRPr lang="ru-RU" dirty="0">
              <a:solidFill>
                <a:schemeClr val="tx1"/>
              </a:solidFill>
              <a:latin typeface="Oswald"/>
              <a:ea typeface="Oswald"/>
              <a:cs typeface="Oswald"/>
            </a:endParaRPr>
          </a:p>
          <a:p>
            <a:pPr marL="460800" lvl="0" indent="-312950" algn="just">
              <a:buClr>
                <a:schemeClr val="dk2"/>
              </a:buClr>
              <a:buSzPts val="1300"/>
              <a:buFont typeface="Oswald"/>
              <a:buChar char="●"/>
            </a:pPr>
            <a:r>
              <a:rPr lang="ru-RU" dirty="0" smtClean="0">
                <a:solidFill>
                  <a:schemeClr val="tx1"/>
                </a:solidFill>
                <a:latin typeface="Oswald"/>
                <a:ea typeface="Oswald"/>
                <a:cs typeface="Oswald"/>
              </a:rPr>
              <a:t>Постановление </a:t>
            </a:r>
            <a:r>
              <a:rPr lang="ru-RU" dirty="0">
                <a:solidFill>
                  <a:schemeClr val="tx1"/>
                </a:solidFill>
                <a:latin typeface="Oswald"/>
                <a:ea typeface="Oswald"/>
                <a:cs typeface="Oswald"/>
              </a:rPr>
              <a:t>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p>
          <a:p>
            <a:pPr marL="0" lvl="0" indent="0" algn="ctr" rtl="0">
              <a:spcBef>
                <a:spcPts val="0"/>
              </a:spcBef>
              <a:spcAft>
                <a:spcPts val="0"/>
              </a:spcAft>
              <a:buNone/>
            </a:pPr>
            <a:endParaRPr lang="en-US" b="1" dirty="0" smtClean="0">
              <a:solidFill>
                <a:schemeClr val="tx1"/>
              </a:solidFill>
              <a:latin typeface="Oswald"/>
              <a:ea typeface="Oswald"/>
              <a:cs typeface="Oswald"/>
              <a:sym typeface="Oswald"/>
            </a:endParaRPr>
          </a:p>
          <a:p>
            <a:pPr marL="0" lvl="0" indent="0" algn="ctr" rtl="0">
              <a:spcBef>
                <a:spcPts val="0"/>
              </a:spcBef>
              <a:spcAft>
                <a:spcPts val="0"/>
              </a:spcAft>
              <a:buNone/>
            </a:pPr>
            <a:r>
              <a:rPr lang="ru" b="1" dirty="0" smtClean="0">
                <a:solidFill>
                  <a:schemeClr val="tx1"/>
                </a:solidFill>
                <a:latin typeface="Oswald"/>
                <a:ea typeface="Oswald"/>
                <a:cs typeface="Oswald"/>
                <a:sym typeface="Oswald"/>
              </a:rPr>
              <a:t>Форма </a:t>
            </a:r>
            <a:r>
              <a:rPr lang="ru" b="1" dirty="0">
                <a:solidFill>
                  <a:schemeClr val="tx1"/>
                </a:solidFill>
                <a:latin typeface="Oswald"/>
                <a:ea typeface="Oswald"/>
                <a:cs typeface="Oswald"/>
                <a:sym typeface="Oswald"/>
              </a:rPr>
              <a:t>предоставления - денежная</a:t>
            </a:r>
            <a:endParaRPr b="1" dirty="0">
              <a:solidFill>
                <a:schemeClr val="tx1"/>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dirty="0" smtClean="0">
                <a:solidFill>
                  <a:schemeClr val="tx1"/>
                </a:solidFill>
                <a:latin typeface="Oswald"/>
                <a:ea typeface="Oswald"/>
                <a:cs typeface="Oswald"/>
                <a:sym typeface="Oswald"/>
              </a:rPr>
              <a:t>Размер </a:t>
            </a:r>
            <a:r>
              <a:rPr lang="ru" dirty="0">
                <a:solidFill>
                  <a:schemeClr val="tx1"/>
                </a:solidFill>
                <a:latin typeface="Oswald"/>
                <a:ea typeface="Oswald"/>
                <a:cs typeface="Oswald"/>
                <a:sym typeface="Oswald"/>
              </a:rPr>
              <a:t>выплаты: 1 </a:t>
            </a:r>
            <a:r>
              <a:rPr lang="ru" dirty="0" smtClean="0">
                <a:solidFill>
                  <a:schemeClr val="tx1"/>
                </a:solidFill>
                <a:latin typeface="Oswald"/>
                <a:ea typeface="Oswald"/>
                <a:cs typeface="Oswald"/>
                <a:sym typeface="Oswald"/>
              </a:rPr>
              <a:t>401,8 </a:t>
            </a:r>
            <a:r>
              <a:rPr lang="ru" dirty="0">
                <a:solidFill>
                  <a:schemeClr val="tx1"/>
                </a:solidFill>
                <a:latin typeface="Oswald"/>
                <a:ea typeface="Oswald"/>
                <a:cs typeface="Oswald"/>
                <a:sym typeface="Oswald"/>
              </a:rPr>
              <a:t>руб. (по состоянию на </a:t>
            </a:r>
            <a:r>
              <a:rPr lang="ru" dirty="0" smtClean="0">
                <a:solidFill>
                  <a:schemeClr val="tx1"/>
                </a:solidFill>
                <a:latin typeface="Oswald"/>
                <a:ea typeface="Oswald"/>
                <a:cs typeface="Oswald"/>
                <a:sym typeface="Oswald"/>
              </a:rPr>
              <a:t>01.09.2025)</a:t>
            </a:r>
            <a:endParaRPr dirty="0">
              <a:solidFill>
                <a:schemeClr val="tx1"/>
              </a:solidFill>
              <a:latin typeface="Oswald"/>
              <a:ea typeface="Oswald"/>
              <a:cs typeface="Oswald"/>
              <a:sym typeface="Oswald"/>
            </a:endParaRPr>
          </a:p>
          <a:p>
            <a:pPr marL="457200" marR="0" lvl="0" indent="0" algn="just" rtl="0">
              <a:spcBef>
                <a:spcPts val="0"/>
              </a:spcBef>
              <a:spcAft>
                <a:spcPts val="0"/>
              </a:spcAft>
              <a:buNone/>
            </a:pPr>
            <a:endParaRPr dirty="0">
              <a:solidFill>
                <a:schemeClr val="tx1"/>
              </a:solidFill>
              <a:latin typeface="Oswald"/>
              <a:ea typeface="Oswald"/>
              <a:cs typeface="Oswald"/>
              <a:sym typeface="Oswald"/>
            </a:endParaRPr>
          </a:p>
          <a:p>
            <a:pPr marL="0" lvl="0" indent="0" algn="ctr" rtl="0">
              <a:spcBef>
                <a:spcPts val="0"/>
              </a:spcBef>
              <a:spcAft>
                <a:spcPts val="0"/>
              </a:spcAft>
              <a:buNone/>
            </a:pPr>
            <a:r>
              <a:rPr lang="ru" b="1" dirty="0">
                <a:solidFill>
                  <a:schemeClr val="tx1"/>
                </a:solidFill>
                <a:latin typeface="Oswald"/>
                <a:ea typeface="Oswald"/>
                <a:cs typeface="Oswald"/>
                <a:sym typeface="Oswald"/>
              </a:rPr>
              <a:t>Периодичность выплаты</a:t>
            </a:r>
            <a:endParaRPr b="1" dirty="0">
              <a:solidFill>
                <a:schemeClr val="tx1"/>
              </a:solidFill>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dirty="0">
                <a:solidFill>
                  <a:schemeClr val="tx1"/>
                </a:solidFill>
                <a:latin typeface="Oswald"/>
                <a:ea typeface="Oswald"/>
                <a:cs typeface="Oswald"/>
                <a:sym typeface="Oswald"/>
              </a:rPr>
              <a:t>Единовременно</a:t>
            </a:r>
            <a:endParaRPr dirty="0">
              <a:solidFill>
                <a:schemeClr val="tx1"/>
              </a:solidFill>
              <a:latin typeface="Oswald"/>
              <a:ea typeface="Oswald"/>
              <a:cs typeface="Oswald"/>
              <a:sym typeface="Oswald"/>
            </a:endParaRPr>
          </a:p>
        </p:txBody>
      </p:sp>
      <p:sp>
        <p:nvSpPr>
          <p:cNvPr id="142" name="Google Shape;142;p21"/>
          <p:cNvSpPr txBox="1"/>
          <p:nvPr/>
        </p:nvSpPr>
        <p:spPr>
          <a:xfrm>
            <a:off x="747150" y="12139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0475</a:t>
            </a:r>
            <a:endParaRPr sz="1500" b="1" dirty="0">
              <a:latin typeface="Oswald"/>
              <a:ea typeface="Oswald"/>
              <a:cs typeface="Oswald"/>
              <a:sym typeface="Oswald"/>
            </a:endParaRPr>
          </a:p>
        </p:txBody>
      </p:sp>
      <p:sp>
        <p:nvSpPr>
          <p:cNvPr id="143" name="Google Shape;143;p21"/>
          <p:cNvSpPr txBox="1">
            <a:spLocks noGrp="1"/>
          </p:cNvSpPr>
          <p:nvPr>
            <p:ph type="ctrTitle"/>
          </p:nvPr>
        </p:nvSpPr>
        <p:spPr>
          <a:xfrm>
            <a:off x="2674050" y="121390"/>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RU" sz="1300" cap="all" dirty="0">
                <a:solidFill>
                  <a:srgbClr val="000000"/>
                </a:solidFill>
                <a:latin typeface="Oswald"/>
                <a:ea typeface="Oswald"/>
                <a:cs typeface="Oswald"/>
                <a:sym typeface="Oswald"/>
              </a:rPr>
              <a:t>Е</a:t>
            </a:r>
            <a:r>
              <a:rPr lang="ru-RU" sz="1300" cap="all" dirty="0" smtClean="0">
                <a:solidFill>
                  <a:srgbClr val="000000"/>
                </a:solidFill>
                <a:latin typeface="Oswald"/>
                <a:ea typeface="Oswald"/>
                <a:cs typeface="Oswald"/>
                <a:sym typeface="Oswald"/>
              </a:rPr>
              <a:t>диновременное денежное пособие выпускникам</a:t>
            </a:r>
            <a:endParaRPr lang="ru-RU" sz="12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Tree>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Oswald"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Oswald"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Oswald"/>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Oswald"/>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16517</TotalTime>
  <Words>8825</Words>
  <Application>Microsoft Office PowerPoint</Application>
  <PresentationFormat>Экран (16:9)</PresentationFormat>
  <Paragraphs>730</Paragraphs>
  <Slides>51</Slides>
  <Notes>50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51</vt:i4>
      </vt:variant>
    </vt:vector>
  </HeadingPairs>
  <TitlesOfParts>
    <vt:vector size="55" baseType="lpstr">
      <vt:lpstr>PT Serif</vt:lpstr>
      <vt:lpstr>Arial</vt:lpstr>
      <vt:lpstr>Oswald</vt:lpstr>
      <vt:lpstr>Аспект</vt:lpstr>
      <vt:lpstr>Государственная информационная система «Единая централизованная цифровая платформа в социальной сфере» (ГИС ЕЦЦП в социальной сфере)</vt:lpstr>
      <vt:lpstr>Основополагающие законы и нормативно-правовые документы, обеспечивающие предоставление мер социальной защиты</vt:lpstr>
      <vt:lpstr>Выплата материальной помощи студентам и слушателям, осваивающим программы профессионального обучения</vt:lpstr>
      <vt:lpstr>Презентация PowerPoint</vt:lpstr>
      <vt:lpstr>Ежемесячная денежная выплата</vt:lpstr>
      <vt:lpstr>Презентация PowerPoint</vt:lpstr>
      <vt:lpstr>Денежная компенсация на приобретение комплекта одежды, обуви, мягкого инвентаря для выпускников</vt:lpstr>
      <vt:lpstr>Презентация PowerPoint</vt:lpstr>
      <vt:lpstr>Единовременное денежное пособие выпускникам</vt:lpstr>
      <vt:lpstr>Презентация PowerPoint</vt:lpstr>
      <vt:lpstr>Презентация PowerPoint</vt:lpstr>
      <vt:lpstr>Презентация PowerPoint</vt:lpstr>
      <vt:lpstr>Пособие на оплату проезда (кроме проезда на такси)</vt:lpstr>
      <vt:lpstr>Пособие на оплату проезда (кроме проезда на такси)</vt:lpstr>
      <vt:lpstr>Презентация PowerPoint</vt:lpstr>
      <vt:lpstr>ОБЕСПЕЧЕНИЕ БЕСПЛАТНЫМ ПРОЕЗДОМ ОДИН РАЗ В ГОД К МЕСТУ ЖИТЕЛЬСТВА И ОБРАТНО К МЕСТУ УЧЕБЫ (ВЫДАЧА БИЛЕТОВ)</vt:lpstr>
      <vt:lpstr>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осваивающих основные общеобразовательные программы на дому</vt:lpstr>
      <vt:lpstr>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ОСВАИВАЮЩИХ ОСНОВНЫЕ ОБЩЕОБРАЗОВАТЕЛЬНЫЕ ПРОГРАММЫ НА ДОМУ</vt:lpstr>
      <vt:lpstr>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vt:lpstr>
      <vt:lpstr>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vt:lpstr>
      <vt:lpstr>Презентация PowerPoint</vt:lpstr>
      <vt:lpstr>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vt:lpstr>
      <vt:lpstr>Презентация PowerPoint</vt:lpstr>
      <vt:lpstr>Презентация PowerPoint</vt:lpstr>
      <vt:lpstr>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vt:lpstr>
      <vt:lpstr>Презентация PowerPoint</vt:lpstr>
      <vt:lpstr>Презентация PowerPoint</vt:lpstr>
      <vt:lpstr>Денежная компенсация на приобретение комплекта одежды, обуви, мягкого инвентаря</vt:lpstr>
      <vt:lpstr>Презентация PowerPoint</vt:lpstr>
      <vt:lpstr>Презентация PowerPoint</vt:lpstr>
      <vt:lpstr>Презентация PowerPoint</vt:lpstr>
      <vt:lpstr>Презентация PowerPoint</vt:lpstr>
      <vt:lpstr>Компенсация затрат родителям на получение обучающимися общего образования в форме семейного образования</vt:lpstr>
      <vt:lpstr>Презентация PowerPoint</vt:lpstr>
      <vt:lpstr>Меры, назначаемые в натуральной форме</vt:lpstr>
      <vt:lpstr>Презентация PowerPoint</vt:lpstr>
      <vt:lpstr>Презентация PowerPoint</vt:lpstr>
      <vt:lpstr>Презентация PowerPoint</vt:lpstr>
      <vt:lpstr>Обеспечение бесплатным проездом на городском, пригородном транспорте, в сельской местности на внутрирайонном транспорте (кроме такси)</vt:lpstr>
      <vt:lpstr>Презентация PowerPoint</vt:lpstr>
      <vt:lpstr>Полное или частичное освобождение от родительской платы за присмотр и уход за ребенком, осваивающим образовательную программу дошкольного образования</vt:lpstr>
      <vt:lpstr>Презентация PowerPoint</vt:lpstr>
      <vt:lpstr>Презентация PowerPoint</vt:lpstr>
      <vt:lpstr>Презентация PowerPoint</vt:lpstr>
      <vt:lpstr>Обеспечение отдыха и оздоровления детей за счет бюджета</vt:lpstr>
      <vt:lpstr>ОБЕСПЕЧЕНИЕ ОТДЫХА И ОЗДОРОВЛЕНИЯ ДЕТЕЙ ЗА СЧЕТ БЮДЖЕТА</vt:lpstr>
      <vt:lpstr>Презентация PowerPoint</vt:lpstr>
      <vt:lpstr>Презентация PowerPoint</vt:lpstr>
      <vt:lpstr>Презентация PowerPoint</vt:lpstr>
      <vt:lpstr>Презентация PowerPoint</vt:lpstr>
      <vt:lpstr>Освобождение от платы за пользование жилым помещением (платы за наем) в общежитиях образовательных организаций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Единая государственная информационная система социального обеспечения (ЕГИССО)</dc:title>
  <dc:creator>Администратор безопасности</dc:creator>
  <cp:lastModifiedBy>ZKS_User</cp:lastModifiedBy>
  <cp:revision>360</cp:revision>
  <dcterms:modified xsi:type="dcterms:W3CDTF">2025-08-25T11:33:59Z</dcterms:modified>
</cp:coreProperties>
</file>